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53" r:id="rId2"/>
    <p:sldId id="315" r:id="rId3"/>
    <p:sldId id="426" r:id="rId4"/>
    <p:sldId id="427" r:id="rId5"/>
    <p:sldId id="428" r:id="rId6"/>
    <p:sldId id="390" r:id="rId7"/>
    <p:sldId id="425" r:id="rId8"/>
    <p:sldId id="413" r:id="rId9"/>
    <p:sldId id="316" r:id="rId10"/>
    <p:sldId id="429" r:id="rId11"/>
    <p:sldId id="432" r:id="rId12"/>
    <p:sldId id="436" r:id="rId13"/>
    <p:sldId id="437" r:id="rId14"/>
    <p:sldId id="317" r:id="rId15"/>
    <p:sldId id="320" r:id="rId16"/>
    <p:sldId id="421" r:id="rId17"/>
    <p:sldId id="422" r:id="rId18"/>
    <p:sldId id="423" r:id="rId19"/>
    <p:sldId id="424" r:id="rId20"/>
    <p:sldId id="321" r:id="rId21"/>
    <p:sldId id="430" r:id="rId22"/>
    <p:sldId id="431" r:id="rId23"/>
    <p:sldId id="355" r:id="rId24"/>
    <p:sldId id="356" r:id="rId25"/>
    <p:sldId id="377" r:id="rId26"/>
    <p:sldId id="279" r:id="rId27"/>
    <p:sldId id="308" r:id="rId28"/>
    <p:sldId id="358" r:id="rId29"/>
    <p:sldId id="359" r:id="rId30"/>
    <p:sldId id="360" r:id="rId31"/>
    <p:sldId id="361" r:id="rId32"/>
    <p:sldId id="374" r:id="rId33"/>
    <p:sldId id="433" r:id="rId34"/>
    <p:sldId id="434" r:id="rId35"/>
    <p:sldId id="435" r:id="rId36"/>
    <p:sldId id="379" r:id="rId37"/>
    <p:sldId id="438" r:id="rId38"/>
    <p:sldId id="300" r:id="rId39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8AAD"/>
    <a:srgbClr val="566882"/>
    <a:srgbClr val="CAD5F5"/>
    <a:srgbClr val="C1DAEF"/>
    <a:srgbClr val="C9D1F5"/>
    <a:srgbClr val="C6DAF6"/>
    <a:srgbClr val="ABCC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6" autoAdjust="0"/>
    <p:restoredTop sz="80438" autoAdjust="0"/>
  </p:normalViewPr>
  <p:slideViewPr>
    <p:cSldViewPr>
      <p:cViewPr varScale="1">
        <p:scale>
          <a:sx n="94" d="100"/>
          <a:sy n="94" d="100"/>
        </p:scale>
        <p:origin x="171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Users\johnh\AppData\Local\Microsoft\Windows\Temporary%20Internet%20Files\Content.Outlook\TPGF02QO\d1%20libor%20figs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800" b="1" i="0" u="none" strike="noStrike" baseline="0" dirty="0" smtClean="0"/>
              <a:t>5000 </a:t>
            </a:r>
            <a:r>
              <a:rPr lang="en-US" sz="1800" b="1" i="0" u="none" strike="noStrike" baseline="0" dirty="0"/>
              <a:t>gradient evaluations of</a:t>
            </a:r>
            <a:r>
              <a:rPr lang="en-GB" sz="1800" b="1" i="0" u="none" strike="noStrike" baseline="0" dirty="0"/>
              <a:t> LIBOR Market Model* </a:t>
            </a:r>
            <a:endParaRPr lang="en-GB" dirty="0"/>
          </a:p>
        </c:rich>
      </c:tx>
      <c:layout>
        <c:manualLayout>
          <c:xMode val="edge"/>
          <c:yMode val="edge"/>
          <c:x val="9.2511543695927026E-2"/>
          <c:y val="1.6393442622950821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Sheet1!$C$2</c:f>
              <c:strCache>
                <c:ptCount val="1"/>
                <c:pt idx="0">
                  <c:v>using finite differences (bumping)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cat>
            <c:numRef>
              <c:f>Sheet1!$B$3:$B$6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2.2000000000000002</c:v>
                </c:pt>
                <c:pt idx="1">
                  <c:v>35.4</c:v>
                </c:pt>
                <c:pt idx="2">
                  <c:v>127.19</c:v>
                </c:pt>
                <c:pt idx="3">
                  <c:v>306.70999999999964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5B-4C29-9BCF-6E3665C76F09}"/>
            </c:ext>
          </c:extLst>
        </c:ser>
        <c:ser>
          <c:idx val="2"/>
          <c:order val="1"/>
          <c:tx>
            <c:strRef>
              <c:f>Sheet1!$D$2</c:f>
              <c:strCache>
                <c:ptCount val="1"/>
                <c:pt idx="0">
                  <c:v>using  adjoints </c:v>
                </c:pt>
              </c:strCache>
            </c:strRef>
          </c:tx>
          <c:marker>
            <c:symbol val="none"/>
          </c:marker>
          <c:cat>
            <c:numRef>
              <c:f>Sheet1!$B$3:$B$6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</c:numCache>
            </c:numRef>
          </c:cat>
          <c:val>
            <c:numRef>
              <c:f>Sheet1!$D$3:$D$6</c:f>
              <c:numCache>
                <c:formatCode>General</c:formatCode>
                <c:ptCount val="4"/>
                <c:pt idx="0">
                  <c:v>0.47000000000000008</c:v>
                </c:pt>
                <c:pt idx="1">
                  <c:v>4.0999999999999996</c:v>
                </c:pt>
                <c:pt idx="2">
                  <c:v>10.130000000000001</c:v>
                </c:pt>
                <c:pt idx="3">
                  <c:v>18.97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5B-4C29-9BCF-6E3665C76F09}"/>
            </c:ext>
          </c:extLst>
        </c:ser>
        <c:ser>
          <c:idx val="3"/>
          <c:order val="2"/>
          <c:tx>
            <c:strRef>
              <c:f>Sheet1!$E$2</c:f>
              <c:strCache>
                <c:ptCount val="1"/>
                <c:pt idx="0">
                  <c:v>2nd-order adjoints (projected Hessian)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cat>
            <c:numRef>
              <c:f>Sheet1!$B$3:$B$6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</c:numCache>
            </c:numRef>
          </c:cat>
          <c:val>
            <c:numRef>
              <c:f>Sheet1!$E$3:$E$6</c:f>
              <c:numCache>
                <c:formatCode>General</c:formatCode>
                <c:ptCount val="4"/>
                <c:pt idx="0">
                  <c:v>0.83000000000000063</c:v>
                </c:pt>
                <c:pt idx="1">
                  <c:v>7.6</c:v>
                </c:pt>
                <c:pt idx="2">
                  <c:v>18.3</c:v>
                </c:pt>
                <c:pt idx="3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15B-4C29-9BCF-6E3665C76F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3014960"/>
        <c:axId val="408217048"/>
      </c:lineChart>
      <c:catAx>
        <c:axId val="363014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Number of inputs (size of Delta)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08217048"/>
        <c:crosses val="autoZero"/>
        <c:auto val="1"/>
        <c:lblAlgn val="ctr"/>
        <c:lblOffset val="100"/>
        <c:noMultiLvlLbl val="0"/>
      </c:catAx>
      <c:valAx>
        <c:axId val="4082170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Runtime (s)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30149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347196379932852"/>
          <c:y val="0.39903524100949872"/>
          <c:w val="0.15507062453892945"/>
          <c:h val="0.31631481845062015"/>
        </c:manualLayout>
      </c:layout>
      <c:overlay val="0"/>
    </c:legend>
    <c:plotVisOnly val="1"/>
    <c:dispBlanksAs val="gap"/>
    <c:showDLblsOverMax val="0"/>
  </c:chart>
  <c:externalData r:id="rId2">
    <c:autoUpdate val="0"/>
  </c:externalData>
  <c:userShapes r:id="rId3"/>
</c:chartSpac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0.79465</cdr:x>
      <cdr:y>0.01874</cdr:y>
    </cdr:from>
    <cdr:to>
      <cdr:x>0.97128</cdr:x>
      <cdr:y>0.25084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8814552" y="76943"/>
          <a:ext cx="1959282" cy="9528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GB" sz="1100">
              <a:latin typeface="+mn-lt"/>
              <a:ea typeface="+mn-ea"/>
              <a:cs typeface="+mn-cs"/>
            </a:rPr>
            <a:t>*</a:t>
          </a:r>
          <a:r>
            <a:rPr lang="en-GB" sz="900"/>
            <a:t>M.B. Giles and P. Glasserman. `Smoking adjoints: fast Monte Carlo Greeks', </a:t>
          </a:r>
          <a:r>
            <a:rPr lang="en-GB" sz="900" i="1"/>
            <a:t>RISK</a:t>
          </a:r>
          <a:r>
            <a:rPr lang="en-GB" sz="900"/>
            <a:t>, January 2006</a:t>
          </a:r>
          <a:endParaRPr lang="en-GB" sz="110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8" tIns="47429" rIns="94858" bIns="47429" numCol="1" anchor="t" anchorCtr="0" compatLnSpc="1">
            <a:prstTxWarp prst="textNoShape">
              <a:avLst/>
            </a:prstTxWarp>
          </a:bodyPr>
          <a:lstStyle>
            <a:lvl1pPr defTabSz="948698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8" tIns="47429" rIns="94858" bIns="47429" numCol="1" anchor="t" anchorCtr="0" compatLnSpc="1">
            <a:prstTxWarp prst="textNoShape">
              <a:avLst/>
            </a:prstTxWarp>
          </a:bodyPr>
          <a:lstStyle>
            <a:lvl1pPr algn="r" defTabSz="948698">
              <a:defRPr sz="1200"/>
            </a:lvl1pPr>
          </a:lstStyle>
          <a:p>
            <a:pPr>
              <a:defRPr/>
            </a:pPr>
            <a:fld id="{945BD380-8C23-4F34-9876-B73840991DE7}" type="datetime1">
              <a:rPr lang="en-US"/>
              <a:pPr>
                <a:defRPr/>
              </a:pPr>
              <a:t>3/14/2016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372600"/>
            <a:ext cx="29194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8" tIns="47429" rIns="94858" bIns="47429" numCol="1" anchor="b" anchorCtr="0" compatLnSpc="1">
            <a:prstTxWarp prst="textNoShape">
              <a:avLst/>
            </a:prstTxWarp>
          </a:bodyPr>
          <a:lstStyle>
            <a:lvl1pPr defTabSz="948698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14763" y="9372600"/>
            <a:ext cx="29194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8" tIns="47429" rIns="94858" bIns="47429" numCol="1" anchor="b" anchorCtr="0" compatLnSpc="1">
            <a:prstTxWarp prst="textNoShape">
              <a:avLst/>
            </a:prstTxWarp>
          </a:bodyPr>
          <a:lstStyle>
            <a:lvl1pPr algn="r" defTabSz="948698">
              <a:defRPr sz="1200"/>
            </a:lvl1pPr>
          </a:lstStyle>
          <a:p>
            <a:pPr>
              <a:defRPr/>
            </a:pPr>
            <a:fld id="{31A9B9A6-9E8D-49CB-9E37-0F62C326A7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8" tIns="47429" rIns="94858" bIns="47429" numCol="1" anchor="t" anchorCtr="0" compatLnSpc="1">
            <a:prstTxWarp prst="textNoShape">
              <a:avLst/>
            </a:prstTxWarp>
          </a:bodyPr>
          <a:lstStyle>
            <a:lvl1pPr defTabSz="94869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8" tIns="47429" rIns="94858" bIns="47429" numCol="1" anchor="t" anchorCtr="0" compatLnSpc="1">
            <a:prstTxWarp prst="textNoShape">
              <a:avLst/>
            </a:prstTxWarp>
          </a:bodyPr>
          <a:lstStyle>
            <a:lvl1pPr algn="r" defTabSz="94869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FED4A7-38F9-47DE-9416-D8F11483BF5A}" type="datetime1">
              <a:rPr lang="en-US"/>
              <a:pPr>
                <a:defRPr/>
              </a:pPr>
              <a:t>3/14/2016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87572" tIns="43786" rIns="87572" bIns="4378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73100" y="4686300"/>
            <a:ext cx="5389563" cy="444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8" tIns="47429" rIns="94858" bIns="474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372600"/>
            <a:ext cx="29194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8" tIns="47429" rIns="94858" bIns="47429" numCol="1" anchor="b" anchorCtr="0" compatLnSpc="1">
            <a:prstTxWarp prst="textNoShape">
              <a:avLst/>
            </a:prstTxWarp>
          </a:bodyPr>
          <a:lstStyle>
            <a:lvl1pPr defTabSz="94869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14763" y="9372600"/>
            <a:ext cx="29194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58" tIns="47429" rIns="94858" bIns="47429" numCol="1" anchor="b" anchorCtr="0" compatLnSpc="1">
            <a:prstTxWarp prst="textNoShape">
              <a:avLst/>
            </a:prstTxWarp>
          </a:bodyPr>
          <a:lstStyle>
            <a:lvl1pPr algn="r" defTabSz="948698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5B9DD67E-4596-4BCA-84CA-FDF96EACF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6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7738"/>
            <a:fld id="{2EBFAB3A-6522-41B7-B53B-6EE24E717D5B}" type="slidenum">
              <a:rPr lang="en-US" smtClean="0"/>
              <a:pPr defTabSz="947738"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3288" y="741363"/>
            <a:ext cx="4929187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Rectangle 3"/>
          <p:cNvSpPr>
            <a:spLocks noGrp="1"/>
          </p:cNvSpPr>
          <p:nvPr>
            <p:ph type="body" idx="1"/>
          </p:nvPr>
        </p:nvSpPr>
        <p:spPr>
          <a:xfrm>
            <a:off x="898525" y="4687888"/>
            <a:ext cx="4938713" cy="4437062"/>
          </a:xfrm>
          <a:noFill/>
          <a:ln/>
        </p:spPr>
        <p:txBody>
          <a:bodyPr lIns="91250" tIns="45625" rIns="91250" bIns="45625">
            <a:normAutofit fontScale="92500" lnSpcReduction="10000"/>
          </a:bodyPr>
          <a:lstStyle/>
          <a:p>
            <a:r>
              <a:rPr lang="en-US" smtClean="0">
                <a:ea typeface="ＭＳ Ｐゴシック" pitchFamily="34" charset="-128"/>
              </a:rPr>
              <a:t>I can provide quotations for NAG users and industry watchers which basically say NAG IS the standard. We have 3,000+ sites worldwide – any think from a single user to a corporate license.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Internal testing/QA is very substantial – more importantly used by sites world-wide.</a:t>
            </a:r>
          </a:p>
          <a:p>
            <a:r>
              <a:rPr lang="en-US" smtClean="0">
                <a:ea typeface="ＭＳ Ｐゴシック" pitchFamily="34" charset="-128"/>
              </a:rPr>
              <a:t>Maintenance of code is a strong argument for using off-the-shelf solutions – we all know that – a high turnover of staff obviously exacerbates that argument. High turnover of staff means trouble with maintenance or re-writes</a:t>
            </a:r>
          </a:p>
          <a:p>
            <a:r>
              <a:rPr lang="en-US" smtClean="0">
                <a:ea typeface="ＭＳ Ｐゴシック" pitchFamily="34" charset="-128"/>
              </a:rPr>
              <a:t>NAG has a low staff turnover, but we also restrict ourselves to strict coding standards and a ‘keep it simple’ approach. We’ve all coded something which a month later we didn’t understand! Use NAG code wherever possible to minimise your maintenance burden. And of course that extends to full solutions…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Time: code already written, tested, documented etc; time is money, but also re-write avoidance; will it work - regulatory approval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Add value in your particular areas of expertise – this is inevitably the best return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NAG quality – but what about performance… - many head to head tests have shown our performance to also be great – we work with all the major hardware vendors to ensure that we take advantage of low-level performance improvements. Let’s look at an area where NAG are the world-leaders for performance – even after significant efforts by the vendors to do better…</a:t>
            </a:r>
          </a:p>
        </p:txBody>
      </p:sp>
    </p:spTree>
    <p:extLst>
      <p:ext uri="{BB962C8B-B14F-4D97-AF65-F5344CB8AC3E}">
        <p14:creationId xmlns:p14="http://schemas.microsoft.com/office/powerpoint/2010/main" val="2274512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3288" y="741363"/>
            <a:ext cx="4929187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Rectangle 3"/>
          <p:cNvSpPr>
            <a:spLocks noGrp="1"/>
          </p:cNvSpPr>
          <p:nvPr>
            <p:ph type="body" idx="1"/>
          </p:nvPr>
        </p:nvSpPr>
        <p:spPr>
          <a:xfrm>
            <a:off x="898525" y="4687888"/>
            <a:ext cx="4938713" cy="4437062"/>
          </a:xfrm>
          <a:noFill/>
          <a:ln/>
        </p:spPr>
        <p:txBody>
          <a:bodyPr lIns="91250" tIns="45625" rIns="91250" bIns="45625">
            <a:normAutofit fontScale="92500" lnSpcReduction="10000"/>
          </a:bodyPr>
          <a:lstStyle/>
          <a:p>
            <a:r>
              <a:rPr lang="en-US" smtClean="0">
                <a:ea typeface="ＭＳ Ｐゴシック" pitchFamily="34" charset="-128"/>
              </a:rPr>
              <a:t>I can provide quotations for NAG users and industry watchers which basically say NAG IS the standard. We have 3,000+ sites worldwide – any think from a single user to a corporate license.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Internal testing/QA is very substantial – more importantly used by sites world-wide.</a:t>
            </a:r>
          </a:p>
          <a:p>
            <a:r>
              <a:rPr lang="en-US" smtClean="0">
                <a:ea typeface="ＭＳ Ｐゴシック" pitchFamily="34" charset="-128"/>
              </a:rPr>
              <a:t>Maintenance of code is a strong argument for using off-the-shelf solutions – we all know that – a high turnover of staff obviously exacerbates that argument. High turnover of staff means trouble with maintenance or re-writes</a:t>
            </a:r>
          </a:p>
          <a:p>
            <a:r>
              <a:rPr lang="en-US" smtClean="0">
                <a:ea typeface="ＭＳ Ｐゴシック" pitchFamily="34" charset="-128"/>
              </a:rPr>
              <a:t>NAG has a low staff turnover, but we also restrict ourselves to strict coding standards and a ‘keep it simple’ approach. We’ve all coded something which a month later we didn’t understand! Use NAG code wherever possible to minimise your maintenance burden. And of course that extends to full solutions…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Time: code already written, tested, documented etc; time is money, but also re-write avoidance; will it work - regulatory approval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Add value in your particular areas of expertise – this is inevitably the best return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NAG quality – but what about performance… - many head to head tests have shown our performance to also be great – we work with all the major hardware vendors to ensure that we take advantage of low-level performance improvements. Let’s look at an area where NAG are the world-leaders for performance – even after significant efforts by the vendors to do better…</a:t>
            </a:r>
          </a:p>
        </p:txBody>
      </p:sp>
    </p:spTree>
    <p:extLst>
      <p:ext uri="{BB962C8B-B14F-4D97-AF65-F5344CB8AC3E}">
        <p14:creationId xmlns:p14="http://schemas.microsoft.com/office/powerpoint/2010/main" val="3651102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Rectangle 3"/>
          <p:cNvSpPr>
            <a:spLocks noGrp="1"/>
          </p:cNvSpPr>
          <p:nvPr>
            <p:ph type="body" idx="1"/>
          </p:nvPr>
        </p:nvSpPr>
        <p:spPr>
          <a:xfrm>
            <a:off x="898525" y="4686300"/>
            <a:ext cx="4938713" cy="4440238"/>
          </a:xfrm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5321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xfrm>
            <a:off x="898525" y="4686300"/>
            <a:ext cx="4938713" cy="4440238"/>
          </a:xfrm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7001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9DD67E-4596-4BCA-84CA-FDF96EACF26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4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 can provide quotations for NAG users and industry watchers which basically say NAG IS the standard. We have 3,000+ sites worldwide – any think from a single user to a corporate license.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Internal testing/QA is very substantial – more importantly used by sites world-wide.</a:t>
            </a:r>
          </a:p>
          <a:p>
            <a:r>
              <a:rPr lang="en-US" dirty="0" smtClean="0">
                <a:ea typeface="ＭＳ Ｐゴシック" pitchFamily="34" charset="-128"/>
              </a:rPr>
              <a:t>Maintenance of code is a strong argument for using off-the-shelf solutions – we all know that – a high turnover of staff obviously exacerbates that argument. High turnover of staff means trouble with maintenance or re-writes</a:t>
            </a:r>
          </a:p>
          <a:p>
            <a:r>
              <a:rPr lang="en-US" dirty="0" smtClean="0">
                <a:ea typeface="ＭＳ Ｐゴシック" pitchFamily="34" charset="-128"/>
              </a:rPr>
              <a:t>NAG has a low staff turnover, but we also restrict ourselves to strict coding standards and a ‘keep it simple’ approach. We’ve all coded something which a month later we didn’t understand! Use NAG code wherever possible to </a:t>
            </a:r>
            <a:r>
              <a:rPr lang="en-US" dirty="0" err="1" smtClean="0">
                <a:ea typeface="ＭＳ Ｐゴシック" pitchFamily="34" charset="-128"/>
              </a:rPr>
              <a:t>minimise</a:t>
            </a:r>
            <a:r>
              <a:rPr lang="en-US" dirty="0" smtClean="0">
                <a:ea typeface="ＭＳ Ｐゴシック" pitchFamily="34" charset="-128"/>
              </a:rPr>
              <a:t> your maintenance burden. And of course that extends to full solutions… 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Time: code already written, tested, documented </a:t>
            </a:r>
            <a:r>
              <a:rPr lang="en-US" dirty="0" err="1" smtClean="0">
                <a:ea typeface="ＭＳ Ｐゴシック" pitchFamily="34" charset="-128"/>
              </a:rPr>
              <a:t>etc</a:t>
            </a:r>
            <a:r>
              <a:rPr lang="en-US" dirty="0" smtClean="0">
                <a:ea typeface="ＭＳ Ｐゴシック" pitchFamily="34" charset="-128"/>
              </a:rPr>
              <a:t>; time is money, but also re-write avoidance; will it work - regulatory approval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Add value in your particular areas of expertise – this is inevitably the best return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NAG quality – but what about performance… - many head to head tests have shown our performance to also be great – we work with all the major hardware vendors to ensure that we take advantage of low-level performance improvements. Let’s look at an area where NAG are the world-leaders for performance – even after significant efforts by the vendors to do better…</a:t>
            </a:r>
          </a:p>
          <a:p>
            <a:endParaRPr lang="en-GB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485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4741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smtClean="0">
                <a:ea typeface="ＭＳ Ｐゴシック" pitchFamily="34" charset="-128"/>
                <a:cs typeface="Calibri" pitchFamily="34" charset="0"/>
              </a:rPr>
              <a:t>and numerical recipe / open source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7738"/>
            <a:fld id="{FBF96418-B631-4B29-99B7-C73F3F52BFBC}" type="slidenum">
              <a:rPr lang="en-US" smtClean="0"/>
              <a:pPr defTabSz="947738"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7738"/>
            <a:fld id="{1290426C-1A60-4611-A14D-F81541C8CCBB}" type="slidenum">
              <a:rPr lang="en-US" smtClean="0"/>
              <a:pPr defTabSz="947738"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>
          <a:xfrm>
            <a:off x="898525" y="4686300"/>
            <a:ext cx="4938713" cy="4440238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sz="1700" smtClean="0">
                <a:latin typeface="Arial" charset="0"/>
                <a:ea typeface="ＭＳ Ｐゴシック" pitchFamily="34" charset="-128"/>
                <a:cs typeface="Arial" charset="0"/>
              </a:rPr>
              <a:t>No need to pick anything out in particular</a:t>
            </a:r>
          </a:p>
          <a:p>
            <a:pPr>
              <a:spcBef>
                <a:spcPct val="0"/>
              </a:spcBef>
            </a:pPr>
            <a:endParaRPr lang="en-GB" sz="170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71563" y="862013"/>
            <a:ext cx="4598987" cy="34496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Rectangle 3"/>
          <p:cNvSpPr>
            <a:spLocks noGrp="1"/>
          </p:cNvSpPr>
          <p:nvPr>
            <p:ph type="body" idx="1"/>
          </p:nvPr>
        </p:nvSpPr>
        <p:spPr>
          <a:xfrm>
            <a:off x="898525" y="4700588"/>
            <a:ext cx="4938713" cy="4460875"/>
          </a:xfrm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mtClean="0">
                <a:ea typeface="ＭＳ Ｐゴシック" pitchFamily="34" charset="-128"/>
              </a:rPr>
              <a:t>M in CGMY model related Levy processes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z="1100" dirty="0" smtClean="0">
                <a:ea typeface="ＭＳ Ｐゴシック" pitchFamily="34" charset="-128"/>
              </a:rPr>
              <a:t>Note: exotic option -&gt; path dependent, often Monte Carlo simulation so likely using RNGs (pseudo and quasi), also PDEs when in 1-4 dimensions, but NAG PDE solvers are difficult to use in this context in their present form.</a:t>
            </a:r>
            <a:endParaRPr lang="en-GB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GB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GB" dirty="0" smtClean="0">
                <a:ea typeface="ＭＳ Ｐゴシック" pitchFamily="34" charset="-128"/>
                <a:cs typeface="Calibri" pitchFamily="34" charset="0"/>
              </a:rPr>
              <a:t>Problem 1</a:t>
            </a:r>
          </a:p>
          <a:p>
            <a:pPr lvl="1"/>
            <a:r>
              <a:rPr lang="en-GB" dirty="0" smtClean="0">
                <a:ea typeface="ＭＳ Ｐゴシック" pitchFamily="34" charset="-128"/>
                <a:cs typeface="Calibri" pitchFamily="34" charset="0"/>
              </a:rPr>
              <a:t>Build robust, stable PDE solvers for Option Pricing</a:t>
            </a:r>
          </a:p>
          <a:p>
            <a:r>
              <a:rPr lang="en-GB" dirty="0" smtClean="0">
                <a:ea typeface="ＭＳ Ｐゴシック" pitchFamily="34" charset="-128"/>
                <a:cs typeface="Calibri" pitchFamily="34" charset="0"/>
              </a:rPr>
              <a:t>Solution</a:t>
            </a:r>
          </a:p>
          <a:p>
            <a:pPr lvl="1"/>
            <a:endParaRPr lang="en-GB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GB" dirty="0" smtClean="0">
                <a:ea typeface="ＭＳ Ｐゴシック" pitchFamily="34" charset="-128"/>
                <a:cs typeface="Calibri" pitchFamily="34" charset="0"/>
              </a:rPr>
              <a:t>Top level items appear like this</a:t>
            </a:r>
          </a:p>
          <a:p>
            <a:pPr lvl="1"/>
            <a:r>
              <a:rPr lang="en-GB" dirty="0" smtClean="0">
                <a:ea typeface="ＭＳ Ｐゴシック" pitchFamily="34" charset="-128"/>
                <a:cs typeface="Calibri" pitchFamily="34" charset="0"/>
              </a:rPr>
              <a:t>Second level items appear like this</a:t>
            </a:r>
          </a:p>
          <a:p>
            <a:pPr lvl="2"/>
            <a:r>
              <a:rPr lang="en-GB" dirty="0" smtClean="0">
                <a:ea typeface="ＭＳ Ｐゴシック" pitchFamily="34" charset="-128"/>
                <a:cs typeface="Calibri" pitchFamily="34" charset="0"/>
              </a:rPr>
              <a:t>Third level items appear like this</a:t>
            </a:r>
            <a:endParaRPr lang="en-US" dirty="0" smtClean="0">
              <a:ea typeface="ＭＳ Ｐゴシック" pitchFamily="34" charset="-128"/>
              <a:cs typeface="Calibri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7738"/>
            <a:fld id="{218B0F17-8B1E-4E6F-9A21-1CB36F4CE413}" type="slidenum">
              <a:rPr lang="en-US" smtClean="0"/>
              <a:pPr defTabSz="947738"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7738"/>
            <a:fld id="{649CC00E-4380-4C02-9B47-95BA3DF5B96D}" type="slidenum">
              <a:rPr lang="en-US" smtClean="0"/>
              <a:pPr defTabSz="947738"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** important to emphasise the use of the Eigen Values &amp; Eigen vectors to confirm stability ** (even historic case of american rocket missed it’s target because calculatoins not right – equations were correct, but because of small drift “random error” 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By using and eigen values / eigen vector you can detect this error and then can deduce which variable (i.e. that variable be not quite right) contributing to this error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had samll drift and caused it to be off target) – check story – few years ago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7738"/>
            <a:fld id="{F9D1F7FA-6CC8-4429-AF1D-7C884E92FD49}" type="slidenum">
              <a:rPr lang="en-US" smtClean="0"/>
              <a:pPr defTabSz="947738"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 defTabSz="874713" eaLnBrk="1" hangingPunct="1">
              <a:spcBef>
                <a:spcPct val="0"/>
              </a:spcBef>
            </a:pPr>
            <a:r>
              <a:rPr lang="en-GB" smtClean="0">
                <a:ea typeface="ＭＳ Ｐゴシック" pitchFamily="34" charset="-128"/>
                <a:cs typeface="Calibri" pitchFamily="34" charset="0"/>
              </a:rPr>
              <a:t>Curve and surface routines = curve &amp; surface</a:t>
            </a:r>
          </a:p>
          <a:p>
            <a:pPr defTabSz="874713"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7738"/>
            <a:fld id="{F9D8504A-C7FB-4874-B0E8-6B86FA97EF0C}" type="slidenum">
              <a:rPr lang="en-US" smtClean="0"/>
              <a:pPr defTabSz="947738"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In fixed income -  the curvature can be very sensitive to knot adjustment especially for longer tenure (careful not to create false convexity in the curver)</a:t>
            </a: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7738"/>
            <a:fld id="{A2E19D1E-F656-49E4-A19B-6E71D1A04CD2}" type="slidenum">
              <a:rPr lang="en-US" smtClean="0"/>
              <a:pPr defTabSz="947738"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GB" smtClean="0"/>
              <a:t>Majority of developers in Oxford</a:t>
            </a:r>
          </a:p>
          <a:p>
            <a:r>
              <a:rPr lang="en-GB" smtClean="0"/>
              <a:t>World-wide support around the clock</a:t>
            </a:r>
          </a:p>
        </p:txBody>
      </p:sp>
    </p:spTree>
    <p:extLst>
      <p:ext uri="{BB962C8B-B14F-4D97-AF65-F5344CB8AC3E}">
        <p14:creationId xmlns:p14="http://schemas.microsoft.com/office/powerpoint/2010/main" val="427181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>
                <a:ea typeface="ＭＳ Ｐゴシック" pitchFamily="34" charset="-128"/>
              </a:rPr>
              <a:t>Top line is without AD</a:t>
            </a:r>
          </a:p>
          <a:p>
            <a:r>
              <a:rPr lang="en-GB" altLang="en-US" smtClean="0">
                <a:ea typeface="ＭＳ Ｐゴシック" pitchFamily="34" charset="-128"/>
              </a:rPr>
              <a:t>Lower two line are with AD </a:t>
            </a:r>
            <a:r>
              <a:rPr lang="en-GB" altLang="en-US" b="1" smtClean="0">
                <a:ea typeface="ＭＳ Ｐゴシック" pitchFamily="34" charset="-128"/>
              </a:rPr>
              <a:t>(what is difference?)</a:t>
            </a:r>
          </a:p>
          <a:p>
            <a:endParaRPr lang="en-GB" altLang="en-US" smtClean="0">
              <a:ea typeface="ＭＳ Ｐゴシック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6F1C6E4-AB5F-4DC6-A9F3-75587F6B8796}" type="slidenum">
              <a:rPr lang="en-US" altLang="en-US" smtClean="0">
                <a:latin typeface="Calibri" panose="020F0502020204030204" pitchFamily="34" charset="0"/>
              </a:rPr>
              <a:pPr/>
              <a:t>33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446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 noChangeArrowheads="1"/>
          </p:cNvSpPr>
          <p:nvPr/>
        </p:nvSpPr>
        <p:spPr bwMode="auto">
          <a:xfrm>
            <a:off x="3814763" y="9372600"/>
            <a:ext cx="29194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49" tIns="47425" rIns="94849" bIns="47425" anchor="b"/>
          <a:lstStyle>
            <a:lvl1pPr defTabSz="9477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4F1294C1-F4FC-4BEB-A1DC-E15F4D2A4EB8}" type="slidenum">
              <a:rPr lang="en-GB" altLang="en-US" sz="1200"/>
              <a:pPr algn="r"/>
              <a:t>34</a:t>
            </a:fld>
            <a:endParaRPr lang="en-GB" alt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2363" cy="37004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49" tIns="47425" rIns="94849" bIns="47425"/>
          <a:lstStyle/>
          <a:p>
            <a:r>
              <a:rPr lang="en-GB" altLang="en-US" smtClean="0">
                <a:latin typeface="Arial" panose="020B0604020202020204" pitchFamily="34" charset="0"/>
                <a:ea typeface="ＭＳ Ｐゴシック" pitchFamily="34" charset="-128"/>
              </a:rPr>
              <a:t>“Ark-hun” University  (“Oo-va” Naumann)</a:t>
            </a:r>
          </a:p>
          <a:p>
            <a:r>
              <a:rPr lang="en-GB" altLang="en-US" b="1" smtClean="0">
                <a:latin typeface="Arial" panose="020B0604020202020204" pitchFamily="34" charset="0"/>
                <a:ea typeface="ＭＳ Ｐゴシック" pitchFamily="34" charset="-128"/>
              </a:rPr>
              <a:t>What is AD in a sentence?</a:t>
            </a:r>
          </a:p>
          <a:p>
            <a:endParaRPr lang="en-GB" altLang="en-US" smtClean="0">
              <a:latin typeface="Arial" panose="020B0604020202020204" pitchFamily="34" charset="0"/>
              <a:ea typeface="ＭＳ Ｐゴシック" pitchFamily="34" charset="-128"/>
            </a:endParaRPr>
          </a:p>
          <a:p>
            <a:r>
              <a:rPr lang="en-GB" altLang="en-US" smtClean="0">
                <a:latin typeface="Arial" panose="020B0604020202020204" pitchFamily="34" charset="0"/>
                <a:ea typeface="ＭＳ Ｐゴシック" pitchFamily="34" charset="-128"/>
              </a:rPr>
              <a:t>Needs to involve consultancy</a:t>
            </a:r>
          </a:p>
          <a:p>
            <a:r>
              <a:rPr lang="en-GB" altLang="en-US" smtClean="0">
                <a:latin typeface="Arial" panose="020B0604020202020204" pitchFamily="34" charset="0"/>
                <a:ea typeface="ＭＳ Ｐゴシック" pitchFamily="34" charset="-128"/>
              </a:rPr>
              <a:t>Reengineering of application required</a:t>
            </a:r>
          </a:p>
        </p:txBody>
      </p:sp>
    </p:spTree>
    <p:extLst>
      <p:ext uri="{BB962C8B-B14F-4D97-AF65-F5344CB8AC3E}">
        <p14:creationId xmlns:p14="http://schemas.microsoft.com/office/powerpoint/2010/main" val="3157499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3288" y="742950"/>
            <a:ext cx="4929187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Rectangle 3"/>
          <p:cNvSpPr>
            <a:spLocks noGrp="1"/>
          </p:cNvSpPr>
          <p:nvPr>
            <p:ph type="body" idx="1"/>
          </p:nvPr>
        </p:nvSpPr>
        <p:spPr>
          <a:xfrm>
            <a:off x="674688" y="4689475"/>
            <a:ext cx="5386387" cy="4433888"/>
          </a:xfrm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3288" y="741363"/>
            <a:ext cx="4929187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Rectangle 3"/>
          <p:cNvSpPr>
            <a:spLocks noGrp="1"/>
          </p:cNvSpPr>
          <p:nvPr>
            <p:ph type="body" idx="1"/>
          </p:nvPr>
        </p:nvSpPr>
        <p:spPr>
          <a:xfrm>
            <a:off x="898525" y="4687888"/>
            <a:ext cx="4938713" cy="4437062"/>
          </a:xfrm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77D6D-C098-F44C-8DA7-A681ACE7C34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6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3288" y="741363"/>
            <a:ext cx="4929187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Rectangle 3"/>
          <p:cNvSpPr>
            <a:spLocks noGrp="1"/>
          </p:cNvSpPr>
          <p:nvPr>
            <p:ph type="body" idx="1"/>
          </p:nvPr>
        </p:nvSpPr>
        <p:spPr>
          <a:xfrm>
            <a:off x="898525" y="4687888"/>
            <a:ext cx="4938713" cy="4437062"/>
          </a:xfrm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491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1891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/>
          <a:srcRect t="917" r="10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7200"/>
            <a:ext cx="9144000" cy="1219200"/>
          </a:xfrm>
          <a:prstGeom prst="rect">
            <a:avLst/>
          </a:prstGeom>
          <a:gradFill>
            <a:gsLst>
              <a:gs pos="35000">
                <a:srgbClr val="08408A">
                  <a:alpha val="93000"/>
                </a:srgbClr>
              </a:gs>
              <a:gs pos="20000">
                <a:srgbClr val="08408A">
                  <a:alpha val="63000"/>
                </a:srgbClr>
              </a:gs>
              <a:gs pos="7000">
                <a:srgbClr val="08408A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524000" y="6096000"/>
            <a:ext cx="304800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 b="1">
                <a:solidFill>
                  <a:srgbClr val="13428D"/>
                </a:solidFill>
                <a:latin typeface="Calibri" pitchFamily="-110" charset="0"/>
              </a:rPr>
              <a:t>Experts in numerical algorithms and HPC services</a:t>
            </a:r>
            <a:endParaRPr lang="en-US" sz="1600" b="1">
              <a:solidFill>
                <a:srgbClr val="13428D"/>
              </a:solidFill>
              <a:latin typeface="Calibri" pitchFamily="-110" charset="0"/>
            </a:endParaRPr>
          </a:p>
        </p:txBody>
      </p:sp>
      <p:pic>
        <p:nvPicPr>
          <p:cNvPr id="9" name="Picture 15" descr="nag_white_r.g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863" y="6173788"/>
            <a:ext cx="1074737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457200"/>
            <a:ext cx="8991600" cy="1219199"/>
          </a:xfrm>
        </p:spPr>
        <p:txBody>
          <a:bodyPr/>
          <a:lstStyle>
            <a:lvl1pPr algn="r">
              <a:defRPr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4800600" y="2514600"/>
            <a:ext cx="4191000" cy="501227"/>
          </a:xfrm>
        </p:spPr>
        <p:txBody>
          <a:bodyPr>
            <a:normAutofit/>
          </a:bodyPr>
          <a:lstStyle>
            <a:lvl1pPr marL="0" indent="0" algn="r">
              <a:buNone/>
              <a:defRPr sz="2400" i="0">
                <a:solidFill>
                  <a:srgbClr val="4D4D4D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800600" y="3124200"/>
            <a:ext cx="4191000" cy="2819400"/>
          </a:xfrm>
        </p:spPr>
        <p:txBody>
          <a:bodyPr/>
          <a:lstStyle>
            <a:lvl1pPr algn="r">
              <a:buNone/>
              <a:defRPr sz="2000" i="1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Left Hand Navig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10800000">
            <a:off x="0" y="5638799"/>
            <a:ext cx="9144000" cy="1219200"/>
          </a:xfrm>
          <a:prstGeom prst="rect">
            <a:avLst/>
          </a:prstGeom>
          <a:gradFill flip="none" rotWithShape="1">
            <a:gsLst>
              <a:gs pos="24000">
                <a:srgbClr val="C6DAF6">
                  <a:alpha val="0"/>
                </a:srgbClr>
              </a:gs>
              <a:gs pos="51000">
                <a:srgbClr val="C6DAF6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229350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nag-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6342063"/>
            <a:ext cx="8667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8686800" y="6367463"/>
            <a:ext cx="457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fld id="{506D0611-1718-48FD-B8D9-E860C88732D6}" type="slidenum">
              <a:rPr lang="en-US" sz="1600">
                <a:latin typeface="Calibri" pitchFamily="-110" charset="0"/>
              </a:rPr>
              <a:pPr algn="ctr">
                <a:defRPr/>
              </a:pPr>
              <a:t>‹#›</a:t>
            </a:fld>
            <a:endParaRPr lang="en-US" sz="1600">
              <a:latin typeface="Calibri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400" b="0"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518149"/>
          </a:xfrm>
        </p:spPr>
        <p:txBody>
          <a:bodyPr/>
          <a:lstStyle>
            <a:lvl1pPr>
              <a:defRPr sz="3200">
                <a:latin typeface="Calibri"/>
                <a:cs typeface="Calibri"/>
              </a:defRPr>
            </a:lvl1pPr>
            <a:lvl2pPr>
              <a:defRPr sz="2800">
                <a:latin typeface="Calibri"/>
                <a:cs typeface="Calibri"/>
              </a:defRPr>
            </a:lvl2pPr>
            <a:lvl3pPr>
              <a:defRPr sz="2400">
                <a:latin typeface="Calibri"/>
                <a:cs typeface="Calibri"/>
              </a:defRPr>
            </a:lvl3pPr>
            <a:lvl4pPr>
              <a:defRPr sz="2000">
                <a:latin typeface="Calibri"/>
                <a:cs typeface="Calibri"/>
              </a:defRPr>
            </a:lvl4pPr>
            <a:lvl5pPr>
              <a:defRPr sz="2000">
                <a:latin typeface="Calibri"/>
                <a:cs typeface="Calibri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356099"/>
          </a:xfrm>
        </p:spPr>
        <p:txBody>
          <a:bodyPr/>
          <a:lstStyle>
            <a:lvl1pPr marL="0" indent="0">
              <a:buNone/>
              <a:defRPr sz="140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10800000">
            <a:off x="0" y="5638799"/>
            <a:ext cx="9144000" cy="1219200"/>
          </a:xfrm>
          <a:prstGeom prst="rect">
            <a:avLst/>
          </a:prstGeom>
          <a:gradFill flip="none" rotWithShape="1">
            <a:gsLst>
              <a:gs pos="24000">
                <a:srgbClr val="C6DAF6">
                  <a:alpha val="0"/>
                </a:srgbClr>
              </a:gs>
              <a:gs pos="51000">
                <a:srgbClr val="C6DAF6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229350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nag-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6342063"/>
            <a:ext cx="8667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8686800" y="6367463"/>
            <a:ext cx="457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fld id="{751D22C7-0DFB-4D9D-BC7F-D29E5D5D6D09}" type="slidenum">
              <a:rPr lang="en-US" sz="1600">
                <a:latin typeface="Calibri" pitchFamily="-110" charset="0"/>
              </a:rPr>
              <a:pPr algn="ctr">
                <a:defRPr/>
              </a:pPr>
              <a:t>‹#›</a:t>
            </a:fld>
            <a:endParaRPr lang="en-US" sz="1600">
              <a:latin typeface="Calibri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2625"/>
            <a:ext cx="5486400" cy="566738"/>
          </a:xfrm>
        </p:spPr>
        <p:txBody>
          <a:bodyPr anchor="b">
            <a:normAutofit/>
          </a:bodyPr>
          <a:lstStyle>
            <a:lvl1pPr algn="l">
              <a:defRPr sz="2400" b="0"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480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Calibri"/>
                <a:cs typeface="Calibri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363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rot="10800000">
            <a:off x="0" y="5638799"/>
            <a:ext cx="9144000" cy="1219200"/>
          </a:xfrm>
          <a:prstGeom prst="rect">
            <a:avLst/>
          </a:prstGeom>
          <a:gradFill flip="none" rotWithShape="1">
            <a:gsLst>
              <a:gs pos="24000">
                <a:srgbClr val="C6DAF6">
                  <a:alpha val="0"/>
                </a:srgbClr>
              </a:gs>
              <a:gs pos="51000">
                <a:srgbClr val="C6DAF6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229350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457200" y="914400"/>
            <a:ext cx="8229600" cy="158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nag-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6342063"/>
            <a:ext cx="8667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8686800" y="6367463"/>
            <a:ext cx="457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fld id="{145A1107-E4B7-4B8B-9098-7A2CCC93BA66}" type="slidenum">
              <a:rPr lang="en-US" sz="1600">
                <a:latin typeface="Calibri" pitchFamily="-110" charset="0"/>
              </a:rPr>
              <a:pPr algn="ctr">
                <a:defRPr/>
              </a:pPr>
              <a:t>‹#›</a:t>
            </a:fld>
            <a:endParaRPr lang="en-US" sz="1600">
              <a:latin typeface="Calibri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10800000">
            <a:off x="0" y="5638799"/>
            <a:ext cx="9144000" cy="1219200"/>
          </a:xfrm>
          <a:prstGeom prst="rect">
            <a:avLst/>
          </a:prstGeom>
          <a:gradFill flip="none" rotWithShape="1">
            <a:gsLst>
              <a:gs pos="24000">
                <a:srgbClr val="C6DAF6">
                  <a:alpha val="0"/>
                </a:srgbClr>
              </a:gs>
              <a:gs pos="51000">
                <a:srgbClr val="C6DAF6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6229350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7" descr="nag-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6342063"/>
            <a:ext cx="8667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8686800" y="6367463"/>
            <a:ext cx="457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fld id="{8D768390-22D5-46BE-A73C-FCA19E9AF728}" type="slidenum">
              <a:rPr lang="en-US" sz="1600">
                <a:latin typeface="Calibri" pitchFamily="-110" charset="0"/>
              </a:rPr>
              <a:pPr algn="ctr">
                <a:defRPr/>
              </a:pPr>
              <a:t>‹#›</a:t>
            </a:fld>
            <a:endParaRPr lang="en-US" sz="1600">
              <a:latin typeface="Calibri" pitchFamily="-110" charset="0"/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ortrait Header 1 and Landscap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10800000">
            <a:off x="0" y="5638799"/>
            <a:ext cx="9144000" cy="1219200"/>
          </a:xfrm>
          <a:prstGeom prst="rect">
            <a:avLst/>
          </a:prstGeom>
          <a:gradFill flip="none" rotWithShape="1">
            <a:gsLst>
              <a:gs pos="24000">
                <a:srgbClr val="C6DAF6">
                  <a:alpha val="0"/>
                </a:srgbClr>
              </a:gs>
              <a:gs pos="51000">
                <a:srgbClr val="C6DAF6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229350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57200" y="914400"/>
            <a:ext cx="8229600" cy="158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9" descr="nag-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6342063"/>
            <a:ext cx="8667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8686800" y="6367463"/>
            <a:ext cx="457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fld id="{1102F6B4-C33A-446D-891C-B03FC958D6A0}" type="slidenum">
              <a:rPr lang="en-US" sz="1600">
                <a:latin typeface="Calibri" pitchFamily="-110" charset="0"/>
              </a:rPr>
              <a:pPr algn="ctr">
                <a:defRPr/>
              </a:pPr>
              <a:t>‹#›</a:t>
            </a:fld>
            <a:endParaRPr lang="en-US" sz="1600">
              <a:latin typeface="Calibri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Header 1 and Content Landscape L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10800000">
            <a:off x="0" y="5638799"/>
            <a:ext cx="9144000" cy="1219200"/>
          </a:xfrm>
          <a:prstGeom prst="rect">
            <a:avLst/>
          </a:prstGeom>
          <a:gradFill flip="none" rotWithShape="1">
            <a:gsLst>
              <a:gs pos="24000">
                <a:srgbClr val="C6DAF6">
                  <a:alpha val="0"/>
                </a:srgbClr>
              </a:gs>
              <a:gs pos="51000">
                <a:srgbClr val="C6DAF6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229350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nag-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6342063"/>
            <a:ext cx="8667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8686800" y="6367463"/>
            <a:ext cx="457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fld id="{90919A4B-8483-4C62-A718-7435E454ACAB}" type="slidenum">
              <a:rPr lang="en-US" sz="1600">
                <a:latin typeface="Calibri" pitchFamily="-110" charset="0"/>
              </a:rPr>
              <a:pPr algn="ctr">
                <a:defRPr/>
              </a:pPr>
              <a:t>‹#›</a:t>
            </a:fld>
            <a:endParaRPr lang="en-US" sz="1600">
              <a:latin typeface="Calibri" pitchFamily="-110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274639"/>
            <a:ext cx="1066800" cy="544036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858000" cy="5440362"/>
          </a:xfrm>
        </p:spPr>
        <p:txBody>
          <a:bodyPr vert="eaVert"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68338" y="6553200"/>
            <a:ext cx="1323975" cy="163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7713" y="6564313"/>
            <a:ext cx="304800" cy="152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27B96-0859-49E5-B4CF-8290633E88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2"/>
          </p:nvPr>
        </p:nvSpPr>
        <p:spPr>
          <a:xfrm>
            <a:off x="2068513" y="6551613"/>
            <a:ext cx="4913312" cy="165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</p:cNvSpPr>
          <p:nvPr>
            <p:ph type="dt" sz="half" idx="10"/>
          </p:nvPr>
        </p:nvSpPr>
        <p:spPr>
          <a:xfrm>
            <a:off x="668338" y="6553200"/>
            <a:ext cx="1323975" cy="163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lide Number Placeholder 2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97713" y="6564313"/>
            <a:ext cx="304800" cy="152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94AA5-807C-4065-BA31-8ED5602DBB9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2"/>
          </p:nvPr>
        </p:nvSpPr>
        <p:spPr>
          <a:xfrm>
            <a:off x="2068513" y="6551613"/>
            <a:ext cx="4913312" cy="165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6078C-0E6F-4524-BC51-9E38AC7A3E6B}" type="datetimeFigureOut">
              <a:rPr lang="en-GB" smtClean="0"/>
              <a:t>14/03/2016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BFFFC44-EFE6-4361-BECD-705CC04776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87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/>
          <a:srcRect t="5795" b="579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57200"/>
            <a:ext cx="9144000" cy="1219200"/>
          </a:xfrm>
          <a:prstGeom prst="rect">
            <a:avLst/>
          </a:prstGeom>
          <a:gradFill>
            <a:gsLst>
              <a:gs pos="35000">
                <a:srgbClr val="08408A">
                  <a:alpha val="93000"/>
                </a:srgbClr>
              </a:gs>
              <a:gs pos="20000">
                <a:srgbClr val="08408A">
                  <a:alpha val="63000"/>
                </a:srgbClr>
              </a:gs>
              <a:gs pos="7000">
                <a:srgbClr val="08408A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524000" y="6096000"/>
            <a:ext cx="3048000" cy="5810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 b="1">
                <a:solidFill>
                  <a:srgbClr val="13428D"/>
                </a:solidFill>
                <a:latin typeface="Calibri" pitchFamily="-110" charset="0"/>
              </a:rPr>
              <a:t>Experts in numerical algorithms and HPC services</a:t>
            </a:r>
            <a:endParaRPr lang="en-US" sz="1600" b="1">
              <a:solidFill>
                <a:srgbClr val="13428D"/>
              </a:solidFill>
              <a:latin typeface="Calibri" pitchFamily="-110" charset="0"/>
            </a:endParaRPr>
          </a:p>
        </p:txBody>
      </p:sp>
      <p:pic>
        <p:nvPicPr>
          <p:cNvPr id="9" name="Picture 15" descr="nag_white_r.g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863" y="6173788"/>
            <a:ext cx="1074737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0" y="457200"/>
            <a:ext cx="8991600" cy="1219199"/>
          </a:xfrm>
        </p:spPr>
        <p:txBody>
          <a:bodyPr/>
          <a:lstStyle>
            <a:lvl1pPr algn="r">
              <a:defRPr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/>
          </p:nvPr>
        </p:nvSpPr>
        <p:spPr>
          <a:xfrm>
            <a:off x="4800600" y="2514600"/>
            <a:ext cx="4191000" cy="501227"/>
          </a:xfrm>
        </p:spPr>
        <p:txBody>
          <a:bodyPr>
            <a:normAutofit/>
          </a:bodyPr>
          <a:lstStyle>
            <a:lvl1pPr marL="0" indent="0" algn="r">
              <a:buNone/>
              <a:defRPr sz="2400" i="0">
                <a:solidFill>
                  <a:srgbClr val="4D4D4D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800600" y="3124200"/>
            <a:ext cx="4191000" cy="2819400"/>
          </a:xfrm>
        </p:spPr>
        <p:txBody>
          <a:bodyPr/>
          <a:lstStyle>
            <a:lvl1pPr algn="r">
              <a:buNone/>
              <a:defRPr sz="2000" i="1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 l="43333" r="6667"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0" y="457200"/>
            <a:ext cx="9144000" cy="1219200"/>
          </a:xfrm>
          <a:prstGeom prst="rect">
            <a:avLst/>
          </a:prstGeom>
          <a:gradFill>
            <a:gsLst>
              <a:gs pos="35000">
                <a:srgbClr val="08408A">
                  <a:alpha val="93000"/>
                </a:srgbClr>
              </a:gs>
              <a:gs pos="20000">
                <a:srgbClr val="08408A">
                  <a:alpha val="63000"/>
                </a:srgbClr>
              </a:gs>
              <a:gs pos="7000">
                <a:srgbClr val="08408A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524000" y="6096000"/>
            <a:ext cx="3048000" cy="5810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 b="1">
                <a:solidFill>
                  <a:srgbClr val="13428D"/>
                </a:solidFill>
                <a:latin typeface="Calibri" pitchFamily="-110" charset="0"/>
              </a:rPr>
              <a:t>Experts in numerical algorithms and HPC services</a:t>
            </a:r>
            <a:endParaRPr lang="en-US" sz="1600" b="1">
              <a:solidFill>
                <a:srgbClr val="13428D"/>
              </a:solidFill>
              <a:latin typeface="Calibri" pitchFamily="-110" charset="0"/>
            </a:endParaRPr>
          </a:p>
        </p:txBody>
      </p:sp>
      <p:pic>
        <p:nvPicPr>
          <p:cNvPr id="8" name="Picture 15" descr="nag_white_r.g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863" y="6173788"/>
            <a:ext cx="1074737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0" y="457200"/>
            <a:ext cx="8991600" cy="1219199"/>
          </a:xfrm>
        </p:spPr>
        <p:txBody>
          <a:bodyPr/>
          <a:lstStyle>
            <a:lvl1pPr algn="r">
              <a:defRPr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4800600" y="2514600"/>
            <a:ext cx="4191000" cy="501227"/>
          </a:xfrm>
        </p:spPr>
        <p:txBody>
          <a:bodyPr>
            <a:normAutofit/>
          </a:bodyPr>
          <a:lstStyle>
            <a:lvl1pPr marL="0" indent="0" algn="r">
              <a:buNone/>
              <a:defRPr sz="2400" i="0">
                <a:solidFill>
                  <a:srgbClr val="4D4D4D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800600" y="3124200"/>
            <a:ext cx="4191000" cy="2819400"/>
          </a:xfrm>
        </p:spPr>
        <p:txBody>
          <a:bodyPr/>
          <a:lstStyle>
            <a:lvl1pPr algn="r">
              <a:buNone/>
              <a:defRPr sz="2000" i="1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1524000" y="6096000"/>
            <a:ext cx="3048000" cy="5810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 b="1">
                <a:solidFill>
                  <a:srgbClr val="13428D"/>
                </a:solidFill>
                <a:latin typeface="Calibri" pitchFamily="-110" charset="0"/>
              </a:rPr>
              <a:t>Experts in numerical algorithms and HPC services</a:t>
            </a:r>
            <a:endParaRPr lang="en-US" sz="1600" b="1">
              <a:solidFill>
                <a:srgbClr val="13428D"/>
              </a:solidFill>
              <a:latin typeface="Calibri" pitchFamily="-110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57200"/>
            <a:ext cx="9144000" cy="1219200"/>
          </a:xfrm>
          <a:prstGeom prst="rect">
            <a:avLst/>
          </a:prstGeom>
          <a:gradFill>
            <a:gsLst>
              <a:gs pos="35000">
                <a:srgbClr val="08408A">
                  <a:alpha val="93000"/>
                </a:srgbClr>
              </a:gs>
              <a:gs pos="20000">
                <a:srgbClr val="08408A">
                  <a:alpha val="63000"/>
                </a:srgbClr>
              </a:gs>
              <a:gs pos="7000">
                <a:srgbClr val="08408A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15" descr="nag_white_r.g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863" y="6173788"/>
            <a:ext cx="1074737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7200"/>
            <a:ext cx="8991600" cy="1219199"/>
          </a:xfrm>
        </p:spPr>
        <p:txBody>
          <a:bodyPr/>
          <a:lstStyle>
            <a:lvl1pPr algn="r">
              <a:defRPr b="0" i="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/>
          </p:nvPr>
        </p:nvSpPr>
        <p:spPr>
          <a:xfrm>
            <a:off x="4800600" y="2514600"/>
            <a:ext cx="4191000" cy="501227"/>
          </a:xfrm>
        </p:spPr>
        <p:txBody>
          <a:bodyPr>
            <a:normAutofit/>
          </a:bodyPr>
          <a:lstStyle>
            <a:lvl1pPr marL="0" indent="0" algn="r">
              <a:buNone/>
              <a:defRPr sz="2400" i="0">
                <a:solidFill>
                  <a:srgbClr val="4D4D4D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800600" y="3124200"/>
            <a:ext cx="4191000" cy="2819400"/>
          </a:xfrm>
        </p:spPr>
        <p:txBody>
          <a:bodyPr/>
          <a:lstStyle>
            <a:lvl1pPr algn="r">
              <a:buNone/>
              <a:defRPr sz="2000" i="1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er 1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10800000">
            <a:off x="0" y="5638799"/>
            <a:ext cx="9144000" cy="1219200"/>
          </a:xfrm>
          <a:prstGeom prst="rect">
            <a:avLst/>
          </a:prstGeom>
          <a:gradFill flip="none" rotWithShape="1">
            <a:gsLst>
              <a:gs pos="24000">
                <a:srgbClr val="C6DAF6">
                  <a:alpha val="0"/>
                </a:srgbClr>
              </a:gs>
              <a:gs pos="51000">
                <a:srgbClr val="C6DAF6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229350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57200" y="912813"/>
            <a:ext cx="8229600" cy="158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9" descr="nag-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6342063"/>
            <a:ext cx="8667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8686800" y="6367463"/>
            <a:ext cx="457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fld id="{BB92021E-BB35-4132-A3D3-369EDF6A2991}" type="slidenum">
              <a:rPr lang="en-US" sz="1600">
                <a:latin typeface="Calibri" pitchFamily="-110" charset="0"/>
              </a:rPr>
              <a:pPr algn="ctr">
                <a:defRPr/>
              </a:pPr>
              <a:t>‹#›</a:t>
            </a:fld>
            <a:endParaRPr lang="en-US" sz="1600" dirty="0">
              <a:latin typeface="Calibri" pitchFamily="-110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14500" y="6429375"/>
            <a:ext cx="6715125" cy="304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400"/>
              <a:t>Numerical Excellence in Finance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648200"/>
          </a:xfrm>
        </p:spPr>
        <p:txBody>
          <a:bodyPr anchor="ctr"/>
          <a:lstStyle>
            <a:lvl1pPr algn="l">
              <a:defRPr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solidFill>
                  <a:srgbClr val="768EB2"/>
                </a:solidFill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1 with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rot="10800000">
            <a:off x="0" y="5638799"/>
            <a:ext cx="9144000" cy="1219200"/>
          </a:xfrm>
          <a:prstGeom prst="rect">
            <a:avLst/>
          </a:prstGeom>
          <a:gradFill flip="none" rotWithShape="1">
            <a:gsLst>
              <a:gs pos="24000">
                <a:srgbClr val="C6DAF6">
                  <a:alpha val="0"/>
                </a:srgbClr>
              </a:gs>
              <a:gs pos="51000">
                <a:srgbClr val="C6DAF6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0" y="6229350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62000" y="2667000"/>
          <a:ext cx="7620000" cy="2286000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A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B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B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63F87"/>
                        </a:solidFill>
                        <a:effectLst/>
                        <a:latin typeface="Trebuchet MS" pitchFamily="-106" charset="0"/>
                        <a:ea typeface="Arial" pitchFamily="-106" charset="0"/>
                        <a:cs typeface="Arial" pitchFamily="-10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5" name="Straight Connector 34"/>
          <p:cNvCxnSpPr/>
          <p:nvPr userDrawn="1"/>
        </p:nvCxnSpPr>
        <p:spPr>
          <a:xfrm>
            <a:off x="457200" y="912813"/>
            <a:ext cx="8229600" cy="158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7" descr="nag-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6342063"/>
            <a:ext cx="8667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37"/>
          <p:cNvSpPr txBox="1"/>
          <p:nvPr userDrawn="1"/>
        </p:nvSpPr>
        <p:spPr>
          <a:xfrm>
            <a:off x="8686800" y="6367463"/>
            <a:ext cx="457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fld id="{B9DAC2D5-175E-42AC-8088-952ACAC71F13}" type="slidenum">
              <a:rPr lang="en-US" sz="1600">
                <a:latin typeface="Calibri" pitchFamily="-110" charset="0"/>
              </a:rPr>
              <a:pPr algn="ctr">
                <a:defRPr/>
              </a:pPr>
              <a:t>‹#›</a:t>
            </a:fld>
            <a:endParaRPr lang="en-US" sz="1600">
              <a:latin typeface="Calibri" pitchFamily="-110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066800"/>
          </a:xfrm>
        </p:spPr>
        <p:txBody>
          <a:bodyPr/>
          <a:lstStyle>
            <a:lvl1pPr algn="ctr">
              <a:defRPr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762000" y="2658533"/>
            <a:ext cx="2540000" cy="440267"/>
          </a:xfrm>
        </p:spPr>
        <p:txBody>
          <a:bodyPr anchor="ctr"/>
          <a:lstStyle>
            <a:lvl1pPr algn="l">
              <a:buNone/>
              <a:defRPr sz="1600">
                <a:solidFill>
                  <a:srgbClr val="FFFFFF"/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/>
          </p:nvPr>
        </p:nvSpPr>
        <p:spPr>
          <a:xfrm>
            <a:off x="3293532" y="2658533"/>
            <a:ext cx="2540000" cy="440267"/>
          </a:xfrm>
        </p:spPr>
        <p:txBody>
          <a:bodyPr anchor="ctr"/>
          <a:lstStyle>
            <a:lvl1pPr algn="l">
              <a:buNone/>
              <a:defRPr sz="1600">
                <a:solidFill>
                  <a:srgbClr val="FFFFFF"/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4"/>
          </p:nvPr>
        </p:nvSpPr>
        <p:spPr>
          <a:xfrm>
            <a:off x="5842000" y="2658533"/>
            <a:ext cx="2540000" cy="440267"/>
          </a:xfrm>
        </p:spPr>
        <p:txBody>
          <a:bodyPr anchor="ctr"/>
          <a:lstStyle>
            <a:lvl1pPr algn="l">
              <a:buNone/>
              <a:defRPr sz="1600">
                <a:solidFill>
                  <a:srgbClr val="FFFFFF"/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5"/>
          </p:nvPr>
        </p:nvSpPr>
        <p:spPr>
          <a:xfrm>
            <a:off x="5858933" y="3149600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6"/>
          </p:nvPr>
        </p:nvSpPr>
        <p:spPr>
          <a:xfrm>
            <a:off x="5850467" y="3615267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7"/>
          </p:nvPr>
        </p:nvSpPr>
        <p:spPr>
          <a:xfrm>
            <a:off x="5850466" y="4055533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8"/>
          </p:nvPr>
        </p:nvSpPr>
        <p:spPr>
          <a:xfrm>
            <a:off x="5850467" y="4512733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9"/>
          </p:nvPr>
        </p:nvSpPr>
        <p:spPr>
          <a:xfrm>
            <a:off x="3318933" y="3149601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3310467" y="3615268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/>
          </p:nvPr>
        </p:nvSpPr>
        <p:spPr>
          <a:xfrm>
            <a:off x="3310466" y="4055534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2"/>
          </p:nvPr>
        </p:nvSpPr>
        <p:spPr>
          <a:xfrm>
            <a:off x="3310467" y="4512734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3"/>
          </p:nvPr>
        </p:nvSpPr>
        <p:spPr>
          <a:xfrm>
            <a:off x="753533" y="3149601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rgbClr val="363636"/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4"/>
          </p:nvPr>
        </p:nvSpPr>
        <p:spPr>
          <a:xfrm>
            <a:off x="745067" y="3615268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rgbClr val="363636"/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5"/>
          </p:nvPr>
        </p:nvSpPr>
        <p:spPr>
          <a:xfrm>
            <a:off x="745066" y="4055534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rgbClr val="363636"/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26"/>
          </p:nvPr>
        </p:nvSpPr>
        <p:spPr>
          <a:xfrm>
            <a:off x="745067" y="4512734"/>
            <a:ext cx="2540000" cy="440267"/>
          </a:xfrm>
        </p:spPr>
        <p:txBody>
          <a:bodyPr/>
          <a:lstStyle>
            <a:lvl1pPr algn="l">
              <a:buNone/>
              <a:defRPr sz="1600">
                <a:solidFill>
                  <a:srgbClr val="363636"/>
                </a:solidFill>
                <a:latin typeface="Calibri"/>
                <a:cs typeface="Calibri"/>
              </a:defRPr>
            </a:lvl1pPr>
            <a:lvl2pPr algn="l">
              <a:defRPr>
                <a:latin typeface="Calibri"/>
                <a:cs typeface="Calibri"/>
              </a:defRPr>
            </a:lvl2pPr>
            <a:lvl3pPr algn="l">
              <a:defRPr>
                <a:latin typeface="Calibri"/>
                <a:cs typeface="Calibri"/>
              </a:defRPr>
            </a:lvl3pPr>
            <a:lvl4pPr algn="l">
              <a:defRPr>
                <a:latin typeface="Calibri"/>
                <a:cs typeface="Calibri"/>
              </a:defRPr>
            </a:lvl4pPr>
            <a:lvl5pPr algn="l"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>
            <a:lvl1pPr algn="l">
              <a:defRPr b="0" i="0"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ottom Header 1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10800000">
            <a:off x="0" y="5638799"/>
            <a:ext cx="9144000" cy="1219200"/>
          </a:xfrm>
          <a:prstGeom prst="rect">
            <a:avLst/>
          </a:prstGeom>
          <a:gradFill flip="none" rotWithShape="1">
            <a:gsLst>
              <a:gs pos="24000">
                <a:srgbClr val="C6DAF6">
                  <a:alpha val="0"/>
                </a:srgbClr>
              </a:gs>
              <a:gs pos="51000">
                <a:srgbClr val="C6DAF6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229350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nag-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6342063"/>
            <a:ext cx="8667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8686800" y="6367463"/>
            <a:ext cx="457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fld id="{46A66902-9A5B-488C-AAF7-5ADB85645CDE}" type="slidenum">
              <a:rPr lang="en-US" sz="1600">
                <a:latin typeface="Calibri" pitchFamily="-110" charset="0"/>
              </a:rPr>
              <a:pPr algn="ctr">
                <a:defRPr/>
              </a:pPr>
              <a:t>‹#›</a:t>
            </a:fld>
            <a:endParaRPr lang="en-US" sz="1600">
              <a:latin typeface="Calibri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0" i="0" cap="all"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ull Width Header 1 and 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10800000">
            <a:off x="0" y="5638799"/>
            <a:ext cx="9144000" cy="1219200"/>
          </a:xfrm>
          <a:prstGeom prst="rect">
            <a:avLst/>
          </a:prstGeom>
          <a:gradFill flip="none" rotWithShape="1">
            <a:gsLst>
              <a:gs pos="24000">
                <a:srgbClr val="C6DAF6">
                  <a:alpha val="0"/>
                </a:srgbClr>
              </a:gs>
              <a:gs pos="51000">
                <a:srgbClr val="C6DAF6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229350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57200" y="914400"/>
            <a:ext cx="8229600" cy="158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nag-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6342063"/>
            <a:ext cx="8667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8686800" y="6367463"/>
            <a:ext cx="457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fld id="{55D2FAA6-7B6F-41F6-94DA-9B30AE2A9307}" type="slidenum">
              <a:rPr lang="en-US" sz="1600">
                <a:latin typeface="Calibri" pitchFamily="-110" charset="0"/>
              </a:rPr>
              <a:pPr algn="ctr">
                <a:defRPr/>
              </a:pPr>
              <a:t>‹#›</a:t>
            </a:fld>
            <a:endParaRPr lang="en-US" sz="1600">
              <a:latin typeface="Calibri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571999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1"/>
            <a:ext cx="4038600" cy="45720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ull Width Header 1 and Two Column Header 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>
            <a:off x="0" y="5638799"/>
            <a:ext cx="9144000" cy="1219200"/>
          </a:xfrm>
          <a:prstGeom prst="rect">
            <a:avLst/>
          </a:prstGeom>
          <a:gradFill flip="none" rotWithShape="1">
            <a:gsLst>
              <a:gs pos="24000">
                <a:srgbClr val="C6DAF6">
                  <a:alpha val="0"/>
                </a:srgbClr>
              </a:gs>
              <a:gs pos="51000">
                <a:srgbClr val="C6DAF6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Arial" pitchFamily="-106" charset="0"/>
              <a:cs typeface="Arial" pitchFamily="-106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229350"/>
            <a:ext cx="91440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914400"/>
            <a:ext cx="8229600" cy="158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 descr="nag-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6342063"/>
            <a:ext cx="8667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8686800" y="6367463"/>
            <a:ext cx="4572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fld id="{20B04957-9809-473D-B59A-3842069D44B0}" type="slidenum">
              <a:rPr lang="en-US" sz="1600">
                <a:latin typeface="Calibri" pitchFamily="-110" charset="0"/>
              </a:rPr>
              <a:pPr algn="ctr">
                <a:defRPr/>
              </a:pPr>
              <a:t>‹#›</a:t>
            </a:fld>
            <a:endParaRPr lang="en-US" sz="1600">
              <a:latin typeface="Calibri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5001"/>
            <a:ext cx="4040188" cy="3886200"/>
          </a:xfrm>
        </p:spPr>
        <p:txBody>
          <a:bodyPr/>
          <a:lstStyle>
            <a:lvl1pPr>
              <a:defRPr sz="2400">
                <a:latin typeface="Calibri"/>
                <a:cs typeface="Calibri"/>
              </a:defRPr>
            </a:lvl1pPr>
            <a:lvl2pPr>
              <a:defRPr sz="2000">
                <a:latin typeface="Calibri"/>
                <a:cs typeface="Calibri"/>
              </a:defRPr>
            </a:lvl2pPr>
            <a:lvl3pPr>
              <a:defRPr sz="1800">
                <a:latin typeface="Calibri"/>
                <a:cs typeface="Calibri"/>
              </a:defRPr>
            </a:lvl3pPr>
            <a:lvl4pPr>
              <a:defRPr sz="1600">
                <a:latin typeface="Calibri"/>
                <a:cs typeface="Calibri"/>
              </a:defRPr>
            </a:lvl4pPr>
            <a:lvl5pPr>
              <a:defRPr sz="1600">
                <a:latin typeface="Calibri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0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5001"/>
            <a:ext cx="4041775" cy="3886200"/>
          </a:xfrm>
        </p:spPr>
        <p:txBody>
          <a:bodyPr/>
          <a:lstStyle>
            <a:lvl1pPr>
              <a:defRPr sz="2400">
                <a:latin typeface="Calibri"/>
                <a:cs typeface="Calibri"/>
              </a:defRPr>
            </a:lvl1pPr>
            <a:lvl2pPr>
              <a:defRPr sz="2000">
                <a:latin typeface="Calibri"/>
                <a:cs typeface="Calibri"/>
              </a:defRPr>
            </a:lvl2pPr>
            <a:lvl3pPr>
              <a:defRPr sz="1800">
                <a:latin typeface="Calibri"/>
                <a:cs typeface="Calibri"/>
              </a:defRPr>
            </a:lvl3pPr>
            <a:lvl4pPr>
              <a:defRPr sz="1600">
                <a:latin typeface="Calibri"/>
                <a:cs typeface="Calibri"/>
              </a:defRPr>
            </a:lvl4pPr>
            <a:lvl5pPr>
              <a:defRPr sz="1600">
                <a:latin typeface="Calibri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430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072313" y="6357938"/>
            <a:ext cx="1643062" cy="365125"/>
          </a:xfrm>
          <a:prstGeom prst="rect">
            <a:avLst/>
          </a:prstGeom>
        </p:spPr>
        <p:txBody>
          <a:bodyPr anchor="ctr"/>
          <a:lstStyle/>
          <a:p>
            <a:pPr algn="r">
              <a:defRPr/>
            </a:pPr>
            <a:endParaRPr lang="en-US" sz="1200" dirty="0">
              <a:solidFill>
                <a:srgbClr val="8992B0"/>
              </a:solidFill>
              <a:latin typeface="Trebuchet MS" pitchFamily="-106" charset="0"/>
              <a:ea typeface="Arial" pitchFamily="-106" charset="0"/>
              <a:cs typeface="Arial" pitchFamily="-10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</p:sldLayoutIdLst>
  <p:transition/>
  <p:timing>
    <p:tnLst>
      <p:par>
        <p:cTn id="1" dur="indefinite" restart="never" nodeType="tmRoot"/>
      </p:par>
    </p:tnLst>
  </p:timing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063F87"/>
          </a:solidFill>
          <a:latin typeface="Calibri"/>
          <a:ea typeface="ＭＳ Ｐゴシック" pitchFamily="-107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63F87"/>
          </a:solidFill>
          <a:latin typeface="Calibri" pitchFamily="-107" charset="0"/>
          <a:ea typeface="ＭＳ Ｐゴシック" pitchFamily="-107" charset="-128"/>
          <a:cs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63F87"/>
          </a:solidFill>
          <a:latin typeface="Calibri" pitchFamily="-107" charset="0"/>
          <a:ea typeface="ＭＳ Ｐゴシック" pitchFamily="-107" charset="-128"/>
          <a:cs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63F87"/>
          </a:solidFill>
          <a:latin typeface="Calibri" pitchFamily="-107" charset="0"/>
          <a:ea typeface="ＭＳ Ｐゴシック" pitchFamily="-107" charset="-128"/>
          <a:cs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63F87"/>
          </a:solidFill>
          <a:latin typeface="Calibri" pitchFamily="-107" charset="0"/>
          <a:ea typeface="ＭＳ Ｐゴシック" pitchFamily="-107" charset="-128"/>
          <a:cs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63F87"/>
          </a:solidFill>
          <a:latin typeface="Trebuchet MS" pitchFamily="-107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63F87"/>
          </a:solidFill>
          <a:latin typeface="Trebuchet MS" pitchFamily="-107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63F87"/>
          </a:solidFill>
          <a:latin typeface="Trebuchet MS" pitchFamily="-107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063F87"/>
          </a:solidFill>
          <a:latin typeface="Trebuchet MS" pitchFamily="-10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15000"/>
        <a:buFont typeface="Wingdings" pitchFamily="2" charset="2"/>
        <a:buChar char="§"/>
        <a:defRPr sz="2800" kern="1200">
          <a:solidFill>
            <a:srgbClr val="063F87"/>
          </a:solidFill>
          <a:latin typeface="Trebuchet MS" pitchFamily="34" charset="0"/>
          <a:ea typeface="ＭＳ Ｐゴシック" pitchFamily="-107" charset="-128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55000"/>
        <a:buFont typeface="Wingdings" pitchFamily="2" charset="2"/>
        <a:buChar char=""/>
        <a:defRPr sz="2400" kern="1200">
          <a:solidFill>
            <a:srgbClr val="363636"/>
          </a:solidFill>
          <a:latin typeface="Calibri"/>
          <a:ea typeface="ＭＳ Ｐゴシック" pitchFamily="-110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5000"/>
        <a:buFont typeface="Wingdings" pitchFamily="2" charset="2"/>
        <a:buChar char=""/>
        <a:defRPr sz="2000" kern="1200">
          <a:solidFill>
            <a:srgbClr val="363636"/>
          </a:solidFill>
          <a:latin typeface="Trebuchet MS" pitchFamily="34" charset="0"/>
          <a:ea typeface="ＭＳ Ｐゴシック" pitchFamily="-107" charset="-128"/>
          <a:cs typeface="ＭＳ Ｐゴシック" pitchFamily="-107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55000"/>
        <a:buFont typeface="Wingdings" pitchFamily="2" charset="2"/>
        <a:buChar char=""/>
        <a:defRPr sz="2000" kern="1200">
          <a:solidFill>
            <a:srgbClr val="738AAD"/>
          </a:solidFill>
          <a:latin typeface="Trebuchet MS" pitchFamily="34" charset="0"/>
          <a:ea typeface="ＭＳ Ｐゴシック" pitchFamily="-107" charset="-128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55000"/>
        <a:buFont typeface="Wingdings" pitchFamily="2" charset="2"/>
        <a:buChar char=""/>
        <a:defRPr sz="2000" kern="1200">
          <a:solidFill>
            <a:srgbClr val="738AAD"/>
          </a:solidFill>
          <a:latin typeface="Trebuchet MS" pitchFamily="34" charset="0"/>
          <a:ea typeface="ＭＳ Ｐゴシック" pitchFamily="-107" charset="-128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holden@nag.co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john.muddle@nag.co.uk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nag.co.u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nagmarketing@nag.co.u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1.e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3.emf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4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0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g.com/doc/techrep/pdf/tr3_14.pdf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www.nag.co.uk/edu/uk/ucl" TargetMode="External"/><Relationship Id="rId7" Type="http://schemas.openxmlformats.org/officeDocument/2006/relationships/hyperlink" Target="http://www.linkedin.com/groups?homeNewMember=&amp;gid=2707514&amp;trk=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nag.co.uk/NAGNews/Index.asp" TargetMode="External"/><Relationship Id="rId5" Type="http://schemas.openxmlformats.org/officeDocument/2006/relationships/hyperlink" Target="mailto:operations@nag.co.uk" TargetMode="External"/><Relationship Id="rId4" Type="http://schemas.openxmlformats.org/officeDocument/2006/relationships/hyperlink" Target="mailto:support@nag.co.uk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nag.co.u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nag.co.u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>
          <a:xfrm>
            <a:off x="0" y="457200"/>
            <a:ext cx="8991600" cy="12192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Why do Quants love NAG?</a:t>
            </a:r>
            <a:br>
              <a:rPr lang="en-US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</a:br>
            <a:r>
              <a:rPr lang="en-US" sz="2800" i="1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400" i="1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a.k.a. NAG for Financial Engineering / Computational Mathematics</a:t>
            </a:r>
          </a:p>
        </p:txBody>
      </p:sp>
      <p:sp>
        <p:nvSpPr>
          <p:cNvPr id="23555" name="Subtitle 2"/>
          <p:cNvSpPr>
            <a:spLocks noGrp="1"/>
          </p:cNvSpPr>
          <p:nvPr>
            <p:ph type="subTitle" idx="1"/>
          </p:nvPr>
        </p:nvSpPr>
        <p:spPr>
          <a:xfrm>
            <a:off x="4800600" y="2514600"/>
            <a:ext cx="4191000" cy="1130300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John Holden 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  <a:hlinkClick r:id="rId3"/>
              </a:rPr>
              <a:t>john.holden@nag.co.uk</a:t>
            </a:r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</a:p>
          <a:p>
            <a:pPr eaLnBrk="1" hangingPunct="1"/>
            <a:r>
              <a:rPr lang="en-GB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John </a:t>
            </a:r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Muddle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  <a:hlinkClick r:id="rId4"/>
              </a:rPr>
              <a:t>john.muddle@nag.co.uk</a:t>
            </a:r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  <a:endParaRPr lang="en-GB" dirty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/>
            <a:endParaRPr lang="en-GB" dirty="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/>
            <a:endParaRPr lang="en-GB" dirty="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/>
            <a:endParaRPr lang="en-US" dirty="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2355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00600" y="3860800"/>
            <a:ext cx="4191000" cy="2082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6D6D6D"/>
                </a:solidFill>
                <a:ea typeface="ＭＳ Ｐゴシック" pitchFamily="34" charset="-128"/>
                <a:cs typeface="ＭＳ Ｐゴシック" pitchFamily="34" charset="-128"/>
              </a:rPr>
              <a:t>March 2016</a:t>
            </a:r>
          </a:p>
          <a:p>
            <a:pPr eaLnBrk="1" hangingPunct="1"/>
            <a:endParaRPr lang="en-US" dirty="0" smtClean="0">
              <a:solidFill>
                <a:srgbClr val="6D6D6D"/>
              </a:solidFill>
              <a:ea typeface="ＭＳ Ｐゴシック" pitchFamily="34" charset="-128"/>
              <a:cs typeface="ＭＳ Ｐゴシック" pitchFamily="34" charset="-128"/>
            </a:endParaRPr>
          </a:p>
          <a:p>
            <a:pPr eaLnBrk="1" hangingPunct="1"/>
            <a:r>
              <a:rPr lang="en-GB" dirty="0" smtClean="0">
                <a:solidFill>
                  <a:srgbClr val="6D6D6D"/>
                </a:solidFill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eaLnBrk="1" hangingPunct="1"/>
            <a:r>
              <a:rPr lang="en-GB" dirty="0" smtClean="0"/>
              <a:t>UCL, </a:t>
            </a:r>
            <a:r>
              <a:rPr lang="en-GB" dirty="0"/>
              <a:t>Financial Computing and Analytics   </a:t>
            </a:r>
            <a:endParaRPr lang="en-US" dirty="0" smtClean="0">
              <a:solidFill>
                <a:srgbClr val="6D6D6D"/>
              </a:solidFill>
              <a:ea typeface="ＭＳ Ｐゴシック" pitchFamily="34" charset="-128"/>
              <a:cs typeface="ＭＳ Ｐゴシック" pitchFamily="34" charset="-128"/>
            </a:endParaRPr>
          </a:p>
          <a:p>
            <a:pPr eaLnBrk="1" hangingPunct="1"/>
            <a:endParaRPr lang="en-US" dirty="0" smtClean="0">
              <a:solidFill>
                <a:srgbClr val="6D6D6D"/>
              </a:solidFill>
              <a:ea typeface="ＭＳ Ｐゴシック" pitchFamily="34" charset="-128"/>
              <a:cs typeface="ＭＳ Ｐゴシック" pitchFamily="34" charset="-128"/>
            </a:endParaRPr>
          </a:p>
          <a:p>
            <a:pPr eaLnBrk="1" hangingPunct="1"/>
            <a:endParaRPr lang="en-US" dirty="0" smtClean="0">
              <a:solidFill>
                <a:srgbClr val="6D6D6D"/>
              </a:solidFill>
              <a:ea typeface="ＭＳ Ｐゴシック" pitchFamily="34" charset="-128"/>
              <a:cs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320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Why Quants use NAG Libraries and Toolboxes?</a:t>
            </a:r>
          </a:p>
        </p:txBody>
      </p:sp>
      <p:sp>
        <p:nvSpPr>
          <p:cNvPr id="9830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980728"/>
            <a:ext cx="8229600" cy="4950296"/>
          </a:xfrm>
        </p:spPr>
        <p:txBody>
          <a:bodyPr/>
          <a:lstStyle/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Global reputation for quality – accuracy, reliability and robustness… 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Extensively tested, supported and maintained code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Reduces development time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Allows concentration on your key areas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Components</a:t>
            </a:r>
          </a:p>
          <a:p>
            <a:pPr lvl="1"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Fit into your environment</a:t>
            </a:r>
          </a:p>
          <a:p>
            <a:pPr lvl="1"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Simple interfaces to your favourite packages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Regular performance improvements! </a:t>
            </a:r>
          </a:p>
          <a:p>
            <a:pPr eaLnBrk="1" hangingPunct="1"/>
            <a:r>
              <a:rPr lang="en-US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Give “qualified error” messages e.g. tolerances of answers</a:t>
            </a:r>
            <a:endParaRPr lang="en-GB" dirty="0" smtClean="0">
              <a:latin typeface="Calibri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3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32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Why you should use NAG?</a:t>
            </a:r>
          </a:p>
        </p:txBody>
      </p:sp>
      <p:sp>
        <p:nvSpPr>
          <p:cNvPr id="9830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980728"/>
            <a:ext cx="8229600" cy="4950296"/>
          </a:xfrm>
        </p:spPr>
        <p:txBody>
          <a:bodyPr/>
          <a:lstStyle/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Site licence @ UCL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Free for staff and students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You can install on your personal machines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Widely used in Industry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Robust, reliable, accurate, fast and well tested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Full access to NAG technical support team via </a:t>
            </a:r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  <a:hlinkClick r:id="rId3"/>
              </a:rPr>
              <a:t>support@nag.co.uk</a:t>
            </a:r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lvl="1"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But, we won’t do your student assignments for you ;-)!</a:t>
            </a:r>
          </a:p>
        </p:txBody>
      </p:sp>
    </p:spTree>
    <p:extLst>
      <p:ext uri="{BB962C8B-B14F-4D97-AF65-F5344CB8AC3E}">
        <p14:creationId xmlns:p14="http://schemas.microsoft.com/office/powerpoint/2010/main" val="15411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400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 Financial Maths Student Prizes</a:t>
            </a:r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 </a:t>
            </a:r>
          </a:p>
        </p:txBody>
      </p:sp>
      <p:sp>
        <p:nvSpPr>
          <p:cNvPr id="6963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GB" sz="2400" b="1" smtClean="0">
                <a:ea typeface="ＭＳ Ｐゴシック" pitchFamily="34" charset="-128"/>
                <a:cs typeface="ＭＳ Ｐゴシック" pitchFamily="34" charset="-128"/>
              </a:rPr>
              <a:t>THE PRIZE: “Free attendance of finance conference including contribution to flights and accommodation”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en-GB" sz="2400" b="1" smtClean="0">
              <a:ea typeface="ＭＳ Ｐゴシック" pitchFamily="34" charset="-128"/>
              <a:cs typeface="ＭＳ Ｐゴシック" pitchFamily="34" charset="-128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en-GB" sz="2400" b="1" smtClean="0">
                <a:ea typeface="ＭＳ Ｐゴシック" pitchFamily="34" charset="-128"/>
                <a:cs typeface="ＭＳ Ｐゴシック" pitchFamily="34" charset="-128"/>
              </a:rPr>
              <a:t>THE REQUIREMENT:</a:t>
            </a:r>
          </a:p>
          <a:p>
            <a:pPr marL="0" indent="0" eaLnBrk="1" hangingPunct="1"/>
            <a:r>
              <a:rPr lang="en-GB" sz="2400" smtClean="0">
                <a:ea typeface="ＭＳ Ｐゴシック" pitchFamily="34" charset="-128"/>
                <a:cs typeface="ＭＳ Ｐゴシック" pitchFamily="34" charset="-128"/>
              </a:rPr>
              <a:t>Good financial math “project” using NAG software</a:t>
            </a:r>
          </a:p>
          <a:p>
            <a:pPr marL="0" indent="0" eaLnBrk="1" hangingPunct="1"/>
            <a:r>
              <a:rPr lang="en-GB" sz="2400" smtClean="0">
                <a:ea typeface="ＭＳ Ｐゴシック" pitchFamily="34" charset="-128"/>
                <a:cs typeface="ＭＳ Ｐゴシック" pitchFamily="34" charset="-128"/>
              </a:rPr>
              <a:t>Submit a description of the project, its goals and the use of NAG software</a:t>
            </a:r>
          </a:p>
          <a:p>
            <a:pPr marL="0" indent="0" eaLnBrk="1" hangingPunct="1"/>
            <a:endParaRPr lang="en-GB" sz="2400" smtClean="0">
              <a:ea typeface="ＭＳ Ｐゴシック" pitchFamily="34" charset="-128"/>
              <a:cs typeface="ＭＳ Ｐゴシック" pitchFamily="34" charset="-128"/>
            </a:endParaRPr>
          </a:p>
          <a:p>
            <a:pPr marL="0" indent="0" eaLnBrk="1" hangingPunct="1"/>
            <a:r>
              <a:rPr lang="en-GB" sz="2400" smtClean="0">
                <a:ea typeface="ＭＳ Ｐゴシック" pitchFamily="34" charset="-128"/>
                <a:cs typeface="ＭＳ Ｐゴシック" pitchFamily="34" charset="-128"/>
              </a:rPr>
              <a:t>Winning projects featured on NAG website</a:t>
            </a:r>
          </a:p>
          <a:p>
            <a:pPr marL="0" indent="0" eaLnBrk="1" hangingPunct="1"/>
            <a:endParaRPr lang="en-GB" sz="2400" smtClean="0"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2257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How to enter</a:t>
            </a:r>
          </a:p>
        </p:txBody>
      </p:sp>
      <p:sp>
        <p:nvSpPr>
          <p:cNvPr id="70659" name="Rectangle 3"/>
          <p:cNvSpPr>
            <a:spLocks noGrp="1"/>
          </p:cNvSpPr>
          <p:nvPr>
            <p:ph type="body" idx="4294967295"/>
          </p:nvPr>
        </p:nvSpPr>
        <p:spPr>
          <a:xfrm>
            <a:off x="468313" y="1125538"/>
            <a:ext cx="8229600" cy="4648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Write to : 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  <a:hlinkClick r:id="rId3"/>
              </a:rPr>
              <a:t>nagmarketing@nag.co.uk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As sponsors of a wide variety of Mathematical Finance conferences and events we are currently able to offer the following choice of prizes:</a:t>
            </a:r>
          </a:p>
          <a:p>
            <a:pPr marL="0" indent="0" eaLnBrk="1" hangingPunct="1">
              <a:lnSpc>
                <a:spcPct val="90000"/>
              </a:lnSpc>
            </a:pPr>
            <a:endParaRPr lang="en-GB" dirty="0" smtClean="0">
              <a:ea typeface="ＭＳ Ｐゴシック" pitchFamily="34" charset="-128"/>
              <a:cs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</a:pPr>
            <a:r>
              <a:rPr lang="en-GB" dirty="0" smtClean="0">
                <a:ea typeface="ＭＳ Ｐゴシック" pitchFamily="34" charset="-128"/>
                <a:cs typeface="ＭＳ Ｐゴシック" pitchFamily="34" charset="-128"/>
              </a:rPr>
              <a:t>Global Derivatives, Trading &amp; Risk Management </a:t>
            </a:r>
          </a:p>
          <a:p>
            <a:pPr marL="574675" lvl="1" indent="-188913" eaLnBrk="1" hangingPunct="1">
              <a:lnSpc>
                <a:spcPct val="90000"/>
              </a:lnSpc>
            </a:pP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Budapest, Hungary 2016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GB" sz="2400" dirty="0" smtClean="0">
              <a:ea typeface="ＭＳ Ｐゴシック" pitchFamily="34" charset="-128"/>
              <a:cs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sz="2400" i="1" dirty="0" smtClean="0">
                <a:ea typeface="ＭＳ Ｐゴシック" pitchFamily="34" charset="-128"/>
                <a:cs typeface="ＭＳ Ｐゴシック" pitchFamily="34" charset="-128"/>
              </a:rPr>
              <a:t>Other prizes will be  announced as conference tickets are secured.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GB" sz="2400" dirty="0" smtClean="0"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826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An example: sample variance</a:t>
            </a:r>
          </a:p>
        </p:txBody>
      </p:sp>
      <p:sp>
        <p:nvSpPr>
          <p:cNvPr id="1036" name="Rectangle 3"/>
          <p:cNvSpPr>
            <a:spLocks noGrp="1"/>
          </p:cNvSpPr>
          <p:nvPr>
            <p:ph type="body" sz="half" idx="4294967295"/>
          </p:nvPr>
        </p:nvSpPr>
        <p:spPr>
          <a:xfrm>
            <a:off x="457200" y="1143000"/>
            <a:ext cx="7932738" cy="4648200"/>
          </a:xfrm>
        </p:spPr>
        <p:txBody>
          <a:bodyPr/>
          <a:lstStyle/>
          <a:p>
            <a:pPr eaLnBrk="1" hangingPunct="1"/>
            <a: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  <a:t>For a collection of observations</a:t>
            </a:r>
            <a:b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  <a:t>the mean is defined as</a:t>
            </a:r>
            <a:b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solidFill>
                  <a:schemeClr val="tx1"/>
                </a:solidFill>
                <a:ea typeface="ＭＳ Ｐゴシック" pitchFamily="34" charset="-128"/>
                <a:cs typeface="ＭＳ Ｐゴシック" pitchFamily="34" charset="-128"/>
              </a:rPr>
              <a:t>and the variance as</a:t>
            </a:r>
          </a:p>
        </p:txBody>
      </p:sp>
      <p:graphicFrame>
        <p:nvGraphicFramePr>
          <p:cNvPr id="1026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187450" y="1628775"/>
          <a:ext cx="236061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" name="Equation" r:id="rId4" imgW="774360" imgH="228600" progId="Equation.3">
                  <p:embed/>
                </p:oleObj>
              </mc:Choice>
              <mc:Fallback>
                <p:oleObj name="Equation" r:id="rId4" imgW="77436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2360613" cy="642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11"/>
          <p:cNvGraphicFramePr>
            <a:graphicFrameLocks noChangeAspect="1"/>
          </p:cNvGraphicFramePr>
          <p:nvPr/>
        </p:nvGraphicFramePr>
        <p:xfrm>
          <a:off x="1187450" y="1628775"/>
          <a:ext cx="236061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" name="Equation" r:id="rId6" imgW="774360" imgH="228600" progId="Equation.3">
                  <p:embed/>
                </p:oleObj>
              </mc:Choice>
              <mc:Fallback>
                <p:oleObj name="Equation" r:id="rId6" imgW="77436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2360613" cy="642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12"/>
          <p:cNvGraphicFramePr>
            <a:graphicFrameLocks noChangeAspect="1"/>
          </p:cNvGraphicFramePr>
          <p:nvPr/>
        </p:nvGraphicFramePr>
        <p:xfrm>
          <a:off x="1331913" y="4581525"/>
          <a:ext cx="400526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" name="Equation" r:id="rId8" imgW="1320480" imgH="431640" progId="Equation.3">
                  <p:embed/>
                </p:oleObj>
              </mc:Choice>
              <mc:Fallback>
                <p:oleObj name="Equation" r:id="rId8" imgW="1320480" imgH="431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581525"/>
                        <a:ext cx="400526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13"/>
          <p:cNvGraphicFramePr>
            <a:graphicFrameLocks noChangeAspect="1"/>
          </p:cNvGraphicFramePr>
          <p:nvPr/>
        </p:nvGraphicFramePr>
        <p:xfrm>
          <a:off x="1258888" y="2924175"/>
          <a:ext cx="2168525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" name="Equation" r:id="rId10" imgW="711000" imgH="431640" progId="Equation.3">
                  <p:embed/>
                </p:oleObj>
              </mc:Choice>
              <mc:Fallback>
                <p:oleObj name="Equation" r:id="rId10" imgW="711000" imgH="4316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924175"/>
                        <a:ext cx="2168525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4"/>
          <p:cNvGraphicFramePr>
            <a:graphicFrameLocks noChangeAspect="1"/>
          </p:cNvGraphicFramePr>
          <p:nvPr/>
        </p:nvGraphicFramePr>
        <p:xfrm>
          <a:off x="1258888" y="1773238"/>
          <a:ext cx="2360612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" name="Equation" r:id="rId12" imgW="774360" imgH="228600" progId="Equation.3">
                  <p:embed/>
                </p:oleObj>
              </mc:Choice>
              <mc:Fallback>
                <p:oleObj name="Equation" r:id="rId12" imgW="77436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73238"/>
                        <a:ext cx="2360612" cy="642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15"/>
          <p:cNvGraphicFramePr>
            <a:graphicFrameLocks noChangeAspect="1"/>
          </p:cNvGraphicFramePr>
          <p:nvPr/>
        </p:nvGraphicFramePr>
        <p:xfrm>
          <a:off x="1331913" y="4581525"/>
          <a:ext cx="400526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" name="Equation" r:id="rId14" imgW="1320480" imgH="431640" progId="Equation.3">
                  <p:embed/>
                </p:oleObj>
              </mc:Choice>
              <mc:Fallback>
                <p:oleObj name="Equation" r:id="rId14" imgW="1320480" imgH="431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581525"/>
                        <a:ext cx="400526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2" name="Object 16"/>
          <p:cNvGraphicFramePr>
            <a:graphicFrameLocks noChangeAspect="1"/>
          </p:cNvGraphicFramePr>
          <p:nvPr/>
        </p:nvGraphicFramePr>
        <p:xfrm>
          <a:off x="1258888" y="2924175"/>
          <a:ext cx="2168525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" name="Equation" r:id="rId16" imgW="711000" imgH="431640" progId="Equation.3">
                  <p:embed/>
                </p:oleObj>
              </mc:Choice>
              <mc:Fallback>
                <p:oleObj name="Equation" r:id="rId16" imgW="711000" imgH="4316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924175"/>
                        <a:ext cx="2168525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3" name="Object 18"/>
          <p:cNvGraphicFramePr>
            <a:graphicFrameLocks noChangeAspect="1"/>
          </p:cNvGraphicFramePr>
          <p:nvPr/>
        </p:nvGraphicFramePr>
        <p:xfrm>
          <a:off x="1331913" y="4581525"/>
          <a:ext cx="400526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" name="Equation" r:id="rId18" imgW="1320480" imgH="431640" progId="Equation.3">
                  <p:embed/>
                </p:oleObj>
              </mc:Choice>
              <mc:Fallback>
                <p:oleObj name="Equation" r:id="rId18" imgW="1320480" imgH="431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581525"/>
                        <a:ext cx="400526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" name="Object 19"/>
          <p:cNvGraphicFramePr>
            <a:graphicFrameLocks noChangeAspect="1"/>
          </p:cNvGraphicFramePr>
          <p:nvPr/>
        </p:nvGraphicFramePr>
        <p:xfrm>
          <a:off x="1258888" y="2924175"/>
          <a:ext cx="2168525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" name="Equation" r:id="rId20" imgW="711000" imgH="431640" progId="Equation.3">
                  <p:embed/>
                </p:oleObj>
              </mc:Choice>
              <mc:Fallback>
                <p:oleObj name="Equation" r:id="rId20" imgW="711000" imgH="431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924175"/>
                        <a:ext cx="2168525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Example calculation</a:t>
            </a:r>
          </a:p>
        </p:txBody>
      </p:sp>
      <p:sp>
        <p:nvSpPr>
          <p:cNvPr id="2056" name="Rectangle 3"/>
          <p:cNvSpPr>
            <a:spLocks noGrp="1"/>
          </p:cNvSpPr>
          <p:nvPr>
            <p:ph type="body" sz="half" idx="4294967295"/>
          </p:nvPr>
        </p:nvSpPr>
        <p:spPr>
          <a:xfrm>
            <a:off x="468313" y="1125538"/>
            <a:ext cx="7932737" cy="4648200"/>
          </a:xfrm>
        </p:spPr>
        <p:txBody>
          <a:bodyPr/>
          <a:lstStyle/>
          <a:p>
            <a:pPr eaLnBrk="1" hangingPunct="1"/>
            <a:r>
              <a:rPr lang="en-GB" sz="2400" smtClean="0">
                <a:ea typeface="ＭＳ Ｐゴシック" pitchFamily="34" charset="-128"/>
                <a:cs typeface="ＭＳ Ｐゴシック" pitchFamily="34" charset="-128"/>
              </a:rPr>
              <a:t>For this collection of observations</a:t>
            </a:r>
            <a:br>
              <a:rPr lang="en-GB" sz="2400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z="2400" smtClean="0"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z="2400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z="2400" smtClean="0"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z="2400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z="2400" smtClean="0">
                <a:ea typeface="ＭＳ Ｐゴシック" pitchFamily="34" charset="-128"/>
                <a:cs typeface="ＭＳ Ｐゴシック" pitchFamily="34" charset="-128"/>
              </a:rPr>
              <a:t>the mean is </a:t>
            </a:r>
            <a:br>
              <a:rPr lang="en-GB" sz="2400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z="2400" smtClean="0"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z="2400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z="2400" smtClean="0"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z="2400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z="2400" smtClean="0"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z="2400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z="2400" smtClean="0">
                <a:ea typeface="ＭＳ Ｐゴシック" pitchFamily="34" charset="-128"/>
                <a:cs typeface="ＭＳ Ｐゴシック" pitchFamily="34" charset="-128"/>
              </a:rPr>
              <a:t>and the variance is</a:t>
            </a:r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655638" y="2662238"/>
          <a:ext cx="50419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" name="Equation" r:id="rId4" imgW="1650960" imgH="304560" progId="Equation.3">
                  <p:embed/>
                </p:oleObj>
              </mc:Choice>
              <mc:Fallback>
                <p:oleObj name="Equation" r:id="rId4" imgW="1650960" imgH="3045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2662238"/>
                        <a:ext cx="50419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30238" y="1606550"/>
          <a:ext cx="2554287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" name="Equation" r:id="rId6" imgW="838080" imgH="203040" progId="Equation.3">
                  <p:embed/>
                </p:oleObj>
              </mc:Choice>
              <mc:Fallback>
                <p:oleObj name="Equation" r:id="rId6" imgW="83808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1606550"/>
                        <a:ext cx="2554287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55650" y="4149725"/>
          <a:ext cx="4884738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" name="Equation" r:id="rId8" imgW="1600200" imgH="304560" progId="Equation.3">
                  <p:embed/>
                </p:oleObj>
              </mc:Choice>
              <mc:Fallback>
                <p:oleObj name="Equation" r:id="rId8" imgW="1600200" imgH="3045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149725"/>
                        <a:ext cx="4884738" cy="858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7"/>
          <p:cNvGraphicFramePr>
            <a:graphicFrameLocks noChangeAspect="1"/>
          </p:cNvGraphicFramePr>
          <p:nvPr/>
        </p:nvGraphicFramePr>
        <p:xfrm>
          <a:off x="684213" y="2636838"/>
          <a:ext cx="50419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" name="Equation" r:id="rId10" imgW="1650960" imgH="304560" progId="Equation.3">
                  <p:embed/>
                </p:oleObj>
              </mc:Choice>
              <mc:Fallback>
                <p:oleObj name="Equation" r:id="rId10" imgW="1650960" imgH="3045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636838"/>
                        <a:ext cx="50419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8"/>
          <p:cNvGraphicFramePr>
            <a:graphicFrameLocks noChangeAspect="1"/>
          </p:cNvGraphicFramePr>
          <p:nvPr/>
        </p:nvGraphicFramePr>
        <p:xfrm>
          <a:off x="658813" y="1581150"/>
          <a:ext cx="2554287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9" name="Equation" r:id="rId12" imgW="838080" imgH="203040" progId="Equation.3">
                  <p:embed/>
                </p:oleObj>
              </mc:Choice>
              <mc:Fallback>
                <p:oleObj name="Equation" r:id="rId12" imgW="83808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1581150"/>
                        <a:ext cx="2554287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Rectangle 12"/>
          <p:cNvSpPr>
            <a:spLocks noChangeArrowheads="1"/>
          </p:cNvSpPr>
          <p:nvPr/>
        </p:nvSpPr>
        <p:spPr bwMode="auto">
          <a:xfrm>
            <a:off x="900113" y="5314950"/>
            <a:ext cx="29702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>
                <a:solidFill>
                  <a:srgbClr val="FF6600"/>
                </a:solidFill>
                <a:latin typeface="Verdana" pitchFamily="34" charset="0"/>
              </a:rPr>
              <a:t>&lt;Excel – variance demo&gt;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51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780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405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855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Agenda</a:t>
            </a:r>
          </a:p>
        </p:txBody>
      </p:sp>
      <p:sp>
        <p:nvSpPr>
          <p:cNvPr id="24579" name="Content Placeholder 5"/>
          <p:cNvSpPr>
            <a:spLocks noGrp="1"/>
          </p:cNvSpPr>
          <p:nvPr>
            <p:ph idx="4294967295"/>
          </p:nvPr>
        </p:nvSpPr>
        <p:spPr/>
        <p:txBody>
          <a:bodyPr anchor="ctr"/>
          <a:lstStyle/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NAG Introduction </a:t>
            </a:r>
          </a:p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NAG and UCL</a:t>
            </a:r>
          </a:p>
          <a:p>
            <a:pPr eaLnBrk="1" hangingPunct="1"/>
            <a:r>
              <a:rPr lang="en-GB" b="1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Why do Quants love NAG? </a:t>
            </a:r>
          </a:p>
          <a:p>
            <a:pPr eaLnBrk="1" hangingPunct="1"/>
            <a:r>
              <a:rPr lang="en-GB" b="1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……..and why you should use NAG</a:t>
            </a:r>
          </a:p>
          <a:p>
            <a:pPr lvl="1"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Problems in numerical computation	</a:t>
            </a:r>
          </a:p>
          <a:p>
            <a:pPr lvl="1"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NAG’s Numerical Libraries, Toolboxes and Tools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What’s gone wrong?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4294967295"/>
          </p:nvPr>
        </p:nvSpPr>
        <p:spPr>
          <a:xfrm>
            <a:off x="468313" y="981075"/>
            <a:ext cx="8229600" cy="4968875"/>
          </a:xfrm>
        </p:spPr>
        <p:txBody>
          <a:bodyPr/>
          <a:lstStyle/>
          <a:p>
            <a:pPr eaLnBrk="1" hangingPunct="1"/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>Instead of</a:t>
            </a:r>
            <a:br>
              <a:rPr lang="en-GB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mtClean="0">
                <a:ea typeface="ＭＳ Ｐゴシック" pitchFamily="34" charset="-128"/>
                <a:cs typeface="ＭＳ Ｐゴシック" pitchFamily="34" charset="-128"/>
              </a:rPr>
            </a:br>
            <a:endParaRPr lang="en-GB" smtClean="0">
              <a:ea typeface="ＭＳ Ｐゴシック" pitchFamily="34" charset="-128"/>
              <a:cs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>Excel uses an (analytically identical) formula </a:t>
            </a:r>
            <a:br>
              <a:rPr lang="en-GB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mtClean="0">
                <a:ea typeface="ＭＳ Ｐゴシック" pitchFamily="34" charset="-128"/>
                <a:cs typeface="ＭＳ Ｐゴシック" pitchFamily="34" charset="-128"/>
              </a:rPr>
            </a:br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/>
            </a:r>
            <a:br>
              <a:rPr lang="en-GB" smtClean="0">
                <a:ea typeface="ＭＳ Ｐゴシック" pitchFamily="34" charset="-128"/>
                <a:cs typeface="ＭＳ Ｐゴシック" pitchFamily="34" charset="-128"/>
              </a:rPr>
            </a:br>
            <a:endParaRPr lang="en-GB" smtClean="0">
              <a:ea typeface="ＭＳ Ｐゴシック" pitchFamily="34" charset="-128"/>
              <a:cs typeface="ＭＳ Ｐゴシック" pitchFamily="34" charset="-128"/>
            </a:endParaRPr>
          </a:p>
          <a:p>
            <a:pPr lvl="1"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faster to calculate (one pass)</a:t>
            </a:r>
          </a:p>
          <a:p>
            <a:pPr lvl="1"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accuracy problems if variance is small compared to </a:t>
            </a:r>
            <a:r>
              <a:rPr lang="en-GB" sz="3200" i="1" smtClean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x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900113" y="3500438"/>
          <a:ext cx="5484812" cy="166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Equation" r:id="rId4" imgW="1841400" imgH="558720" progId="Equation.3">
                  <p:embed/>
                </p:oleObj>
              </mc:Choice>
              <mc:Fallback>
                <p:oleObj name="Equation" r:id="rId4" imgW="1841400" imgH="5587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500438"/>
                        <a:ext cx="5484812" cy="166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1042988" y="1700213"/>
          <a:ext cx="3933825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Equation" r:id="rId6" imgW="1320480" imgH="431640" progId="Equation.3">
                  <p:embed/>
                </p:oleObj>
              </mc:Choice>
              <mc:Fallback>
                <p:oleObj name="Equation" r:id="rId6" imgW="132048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3933825" cy="1289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from </a:t>
            </a:r>
            <a:r>
              <a:rPr lang="en-GB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Finance - </a:t>
            </a:r>
            <a:r>
              <a:rPr lang="en-GB" i="1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 </a:t>
            </a:r>
            <a:r>
              <a:rPr lang="en-GB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Factor Problem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4294967295"/>
          </p:nvPr>
        </p:nvSpPr>
        <p:spPr>
          <a:xfrm>
            <a:off x="468313" y="981075"/>
            <a:ext cx="8229600" cy="4968875"/>
          </a:xfrm>
        </p:spPr>
        <p:txBody>
          <a:bodyPr/>
          <a:lstStyle/>
          <a:p>
            <a:pPr eaLnBrk="1" hangingPunct="1"/>
            <a:endParaRPr lang="en-GB" sz="3200" i="1" dirty="0" smtClean="0">
              <a:latin typeface="Times Roman" pitchFamily="18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8645"/>
            <a:ext cx="7935217" cy="510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6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from </a:t>
            </a:r>
            <a:r>
              <a:rPr lang="en-GB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Finance - </a:t>
            </a:r>
            <a:r>
              <a:rPr lang="en-GB" i="1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k </a:t>
            </a:r>
            <a:r>
              <a:rPr lang="en-GB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Factor Problem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4294967295"/>
          </p:nvPr>
        </p:nvSpPr>
        <p:spPr>
          <a:xfrm>
            <a:off x="468313" y="981075"/>
            <a:ext cx="8229600" cy="4968875"/>
          </a:xfrm>
        </p:spPr>
        <p:txBody>
          <a:bodyPr/>
          <a:lstStyle/>
          <a:p>
            <a:pPr eaLnBrk="1" hangingPunct="1"/>
            <a:endParaRPr lang="en-GB" sz="3200" i="1" dirty="0" smtClean="0">
              <a:latin typeface="Times Roman" pitchFamily="18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8645"/>
            <a:ext cx="7935217" cy="510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37728"/>
            <a:ext cx="6912768" cy="101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87624" y="2204559"/>
            <a:ext cx="6480720" cy="120032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GB" sz="2400" dirty="0" smtClean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Principal Factors method (Andersen et al., 2003) does NOT always converge to correct answer… (no convergence theory)</a:t>
            </a:r>
            <a:endParaRPr lang="en-GB" sz="2400" dirty="0">
              <a:latin typeface="Times Roman" pitchFamily="18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3608" y="3558022"/>
            <a:ext cx="7128792" cy="224676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GB" sz="2400" b="1" u="sng" dirty="0" smtClean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Should have come to NAG….</a:t>
            </a:r>
          </a:p>
          <a:p>
            <a:pPr eaLnBrk="1" hangingPunct="1"/>
            <a:endParaRPr lang="en-GB" sz="2400" dirty="0">
              <a:latin typeface="Times Roman" pitchFamily="18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/>
            <a:r>
              <a:rPr lang="en-GB" sz="2400" dirty="0" smtClean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Our* spectral  </a:t>
            </a:r>
            <a:r>
              <a:rPr lang="en-GB" sz="2400" dirty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projected gradient </a:t>
            </a:r>
            <a:r>
              <a:rPr lang="en-GB" sz="2400" dirty="0" smtClean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method respects </a:t>
            </a:r>
            <a:r>
              <a:rPr lang="en-GB" sz="2400" dirty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constraints, exploits convexity, converges to a feasible stationary </a:t>
            </a:r>
            <a:r>
              <a:rPr lang="en-GB" sz="2400" dirty="0" smtClean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point</a:t>
            </a:r>
          </a:p>
          <a:p>
            <a:pPr marL="0" lvl="1"/>
            <a:r>
              <a:rPr lang="en-GB" sz="2000" i="1" dirty="0" smtClean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*NAG Library G02AE - </a:t>
            </a:r>
            <a:r>
              <a:rPr lang="en-GB" sz="2000" i="1" dirty="0" err="1" smtClean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Borsdorf</a:t>
            </a:r>
            <a:r>
              <a:rPr lang="en-GB" sz="2000" i="1" dirty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, Higham &amp; </a:t>
            </a:r>
            <a:r>
              <a:rPr lang="en-GB" sz="2000" i="1" dirty="0" err="1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Raydan</a:t>
            </a:r>
            <a:r>
              <a:rPr lang="en-GB" sz="2000" i="1" dirty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, </a:t>
            </a:r>
            <a:r>
              <a:rPr lang="en-GB" sz="2000" i="1" dirty="0" smtClean="0">
                <a:latin typeface="Times Roman" pitchFamily="18" charset="0"/>
                <a:ea typeface="ＭＳ Ｐゴシック" pitchFamily="34" charset="-128"/>
                <a:cs typeface="Calibri" pitchFamily="34" charset="0"/>
              </a:rPr>
              <a:t>2010, </a:t>
            </a:r>
            <a:endParaRPr lang="en-GB" sz="2000" i="1" dirty="0">
              <a:latin typeface="Times Roman" pitchFamily="18" charset="0"/>
              <a:ea typeface="ＭＳ Ｐゴシック" pitchFamily="34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4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Numerical computation – DIY Vs NAG</a:t>
            </a:r>
            <a:endParaRPr lang="en-US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68313" y="981075"/>
            <a:ext cx="8229600" cy="4648200"/>
          </a:xfrm>
        </p:spPr>
        <p:txBody>
          <a:bodyPr/>
          <a:lstStyle/>
          <a:p>
            <a:endParaRPr lang="en-GB" dirty="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DIY implementations of numerical components have their place, but NOT in production code.  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Handwritten and “hand me down” type code might be easy to implement, but it will…</a:t>
            </a:r>
          </a:p>
          <a:p>
            <a:pPr lvl="2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NOT be well tested</a:t>
            </a:r>
          </a:p>
          <a:p>
            <a:pPr lvl="2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NOT fast</a:t>
            </a:r>
          </a:p>
          <a:p>
            <a:pPr lvl="2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NOT </a:t>
            </a:r>
            <a:r>
              <a:rPr lang="en-GB" b="1" u="sng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stable</a:t>
            </a:r>
          </a:p>
          <a:p>
            <a:pPr lvl="2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NOT deliver good error handling</a:t>
            </a:r>
          </a:p>
          <a:p>
            <a:pPr lvl="1"/>
            <a:r>
              <a:rPr lang="en-US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 implementations in contrast are </a:t>
            </a:r>
            <a:r>
              <a:rPr lang="en-US" b="1" u="sng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fast</a:t>
            </a:r>
            <a:r>
              <a:rPr lang="en-US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and</a:t>
            </a:r>
          </a:p>
          <a:p>
            <a:pPr lvl="2"/>
            <a:r>
              <a:rPr lang="en-US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Accurate </a:t>
            </a:r>
          </a:p>
          <a:p>
            <a:pPr lvl="2"/>
            <a:r>
              <a:rPr lang="en-US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Well tested</a:t>
            </a:r>
          </a:p>
          <a:p>
            <a:pPr lvl="2"/>
            <a:r>
              <a:rPr lang="en-US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Thoroughly documented</a:t>
            </a:r>
          </a:p>
          <a:p>
            <a:pPr lvl="2"/>
            <a:r>
              <a:rPr lang="en-US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Give “qualified error” messages e.g. tolerances of answers (which the user can choose to ignore, but avoids proceeding blindly)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 provides the atomic bricks</a:t>
            </a:r>
            <a:endParaRPr lang="en-US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… for the quants to build the walls, houses and fancy castles!</a:t>
            </a:r>
          </a:p>
          <a:p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Users know NAG Components are here today, tomorrow and beyond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Functions are not removed when new ones added without sensible notice and advice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 functions are well documented</a:t>
            </a:r>
          </a:p>
          <a:p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Lets take a look….</a:t>
            </a:r>
          </a:p>
          <a:p>
            <a:pPr lvl="1"/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 Library and Toolbox Contents</a:t>
            </a:r>
            <a:endParaRPr lang="en-US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2771" name="Rectangle 3"/>
          <p:cNvSpPr>
            <a:spLocks noGrp="1"/>
          </p:cNvSpPr>
          <p:nvPr>
            <p:ph type="body" sz="half" idx="4294967295"/>
          </p:nvPr>
        </p:nvSpPr>
        <p:spPr>
          <a:xfrm>
            <a:off x="457200" y="1143000"/>
            <a:ext cx="4038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Root Finding </a:t>
            </a:r>
            <a:endParaRPr lang="en-GB" sz="2000" smtClean="0">
              <a:ea typeface="ＭＳ Ｐゴシック" pitchFamily="34" charset="-128"/>
              <a:cs typeface="ＭＳ Ｐゴシック" pitchFamily="34" charset="-128"/>
              <a:hlinkClick r:id="" action="ppaction://noaction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Summation of Series 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Quadrature</a:t>
            </a:r>
            <a:endParaRPr lang="en-GB" sz="2000" smtClean="0">
              <a:ea typeface="ＭＳ Ｐゴシック" pitchFamily="34" charset="-128"/>
              <a:cs typeface="ＭＳ Ｐゴシック" pitchFamily="34" charset="-128"/>
              <a:hlinkClick r:id="" action="ppaction://noaction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Ordinary Differential Equations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Partial Differential Equations 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Numerical Differentiation 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Integral Equations 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Mesh Generation 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Interpolation 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Curve and Surface Fitting 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Optimization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Approximations of Special Functions</a:t>
            </a:r>
          </a:p>
        </p:txBody>
      </p:sp>
      <p:sp>
        <p:nvSpPr>
          <p:cNvPr id="32772" name="Rectangle 4"/>
          <p:cNvSpPr>
            <a:spLocks noGrp="1"/>
          </p:cNvSpPr>
          <p:nvPr>
            <p:ph type="body" sz="half" idx="4294967295"/>
          </p:nvPr>
        </p:nvSpPr>
        <p:spPr>
          <a:xfrm>
            <a:off x="4648200" y="1143000"/>
            <a:ext cx="4038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Dense Linear Algebra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Sparse Linear Algebra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Correlation &amp; Regression Analysis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Multivariate Methods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Analysis of Variance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Random Number Generators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Univariate Estimation 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Nonparametric Statistics  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Smoothing in Statistics  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Contingency Table Analysis  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Survival Analysis 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Time Series Analysis 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>
                <a:ea typeface="ＭＳ Ｐゴシック" pitchFamily="34" charset="-128"/>
                <a:cs typeface="ＭＳ Ｐゴシック" pitchFamily="34" charset="-128"/>
              </a:rPr>
              <a:t>Operations Research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Use of NAG Software in Finance</a:t>
            </a:r>
          </a:p>
        </p:txBody>
      </p:sp>
      <p:sp>
        <p:nvSpPr>
          <p:cNvPr id="35843" name="Rectangle 3"/>
          <p:cNvSpPr>
            <a:spLocks noGrp="1"/>
          </p:cNvSpPr>
          <p:nvPr>
            <p:ph type="body" idx="4294967295"/>
          </p:nvPr>
        </p:nvSpPr>
        <p:spPr>
          <a:xfrm>
            <a:off x="611188" y="1052513"/>
            <a:ext cx="8081962" cy="48021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Portfolio analysis / Index tracking / Risk management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Optimization, linear algebra, copulas…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Derivative pricing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PDEs, RNGs, multivariate normal, …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Fixed Income/ Asset management / Portfolio Immunization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Operations research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Data analysis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Time series, GARCH, principal component analysis, data smoothing, …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Monte Carlo simulation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RNGs </a:t>
            </a:r>
          </a:p>
          <a:p>
            <a:pPr eaLnBrk="1" hangingPunct="1">
              <a:lnSpc>
                <a:spcPct val="90000"/>
              </a:lnSpc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……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4"/>
          <p:cNvSpPr>
            <a:spLocks noGrp="1"/>
          </p:cNvSpPr>
          <p:nvPr>
            <p:ph type="title" idx="4294967295"/>
          </p:nvPr>
        </p:nvSpPr>
        <p:spPr>
          <a:xfrm>
            <a:off x="468313" y="188913"/>
            <a:ext cx="8229600" cy="685800"/>
          </a:xfrm>
        </p:spPr>
        <p:txBody>
          <a:bodyPr/>
          <a:lstStyle/>
          <a:p>
            <a:pPr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Don’t take our word for it….</a:t>
            </a:r>
          </a:p>
        </p:txBody>
      </p:sp>
      <p:pic>
        <p:nvPicPr>
          <p:cNvPr id="37891" name="Picture 4" descr="100_01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6238" y="1881188"/>
            <a:ext cx="5972175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Content Placeholder 5"/>
          <p:cNvSpPr>
            <a:spLocks noGrp="1"/>
          </p:cNvSpPr>
          <p:nvPr>
            <p:ph idx="4294967295"/>
          </p:nvPr>
        </p:nvSpPr>
        <p:spPr>
          <a:xfrm>
            <a:off x="468313" y="908050"/>
            <a:ext cx="8229600" cy="1081088"/>
          </a:xfrm>
        </p:spPr>
        <p:txBody>
          <a:bodyPr anchor="ctr"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GB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Financial Maths Professor and Morgan Stanley consultant speeds up his optimization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Why an Exotics Options Quant loves NAG?</a:t>
            </a:r>
            <a:endParaRPr lang="en-US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6280"/>
          </a:xfrm>
        </p:spPr>
        <p:txBody>
          <a:bodyPr/>
          <a:lstStyle/>
          <a:p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General Problem 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To build solvers for a variety of sophisticated financial models in a timely manner that are</a:t>
            </a:r>
          </a:p>
          <a:p>
            <a:pPr lvl="2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robust, </a:t>
            </a:r>
          </a:p>
          <a:p>
            <a:pPr lvl="2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stable, </a:t>
            </a:r>
          </a:p>
          <a:p>
            <a:pPr lvl="2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quick</a:t>
            </a:r>
          </a:p>
          <a:p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Solution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Use robust, well tested, fast numerical components and tools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This allows the  “expensive” quants to concentrate on the sophisticated models</a:t>
            </a:r>
          </a:p>
          <a:p>
            <a:pPr lvl="2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avoiding distraction with low level numerical components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Problem 1: Finance PDE Solvers</a:t>
            </a:r>
            <a:endParaRPr lang="en-US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Major banks PDE solvers tend to be “proprietary” so there is a reluctance to take “end to end” solutions</a:t>
            </a:r>
          </a:p>
          <a:p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Several different numerical components needed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Sparse Linear Solvers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Functions for finding a range of Eigenvalues (stability checkers)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Special Linear Systems solvers (e.g. Banded Matrices)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..</a:t>
            </a:r>
          </a:p>
          <a:p>
            <a:pPr lvl="1"/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dirty="0" smtClean="0"/>
              <a:t>Founded 1970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 smtClean="0"/>
              <a:t>Not-for-profit organisation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 smtClean="0"/>
              <a:t>Surpluses fund on-going R&amp;D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Mathematical and Statistical Expertise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Numerical Libraries of components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Consulting</a:t>
            </a:r>
          </a:p>
          <a:p>
            <a:r>
              <a:rPr lang="en-GB" dirty="0" smtClean="0"/>
              <a:t>HPC </a:t>
            </a:r>
            <a:r>
              <a:rPr lang="en-GB" dirty="0"/>
              <a:t>Services</a:t>
            </a:r>
          </a:p>
          <a:p>
            <a:pPr lvl="1"/>
            <a:r>
              <a:rPr lang="en-GB" dirty="0" smtClean="0"/>
              <a:t>Computational Science and Engineering (CSE) support</a:t>
            </a:r>
          </a:p>
          <a:p>
            <a:pPr lvl="1"/>
            <a:r>
              <a:rPr lang="en-GB" dirty="0" smtClean="0"/>
              <a:t>Procurement </a:t>
            </a:r>
            <a:r>
              <a:rPr lang="en-GB" dirty="0"/>
              <a:t>advice, market watch, </a:t>
            </a:r>
            <a:r>
              <a:rPr lang="en-GB" dirty="0" smtClean="0"/>
              <a:t>benchmarking</a:t>
            </a:r>
            <a:endParaRPr lang="en-GB" dirty="0"/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NAG Background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839200" y="6564313"/>
            <a:ext cx="304800" cy="152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 dirty="0"/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154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Problem 1: Finance PDE Solvers</a:t>
            </a:r>
            <a:endParaRPr lang="en-US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Major banks PDE solvers tend to be “proprietary” so there is a reluctance to take “end to end” solutions</a:t>
            </a:r>
          </a:p>
          <a:p>
            <a:pPr>
              <a:buFont typeface="Wingdings" pitchFamily="2" charset="2"/>
              <a:buNone/>
            </a:pPr>
            <a:r>
              <a:rPr lang="en-GB" b="1" i="1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GB" b="1" i="1" smtClean="0">
                <a:solidFill>
                  <a:srgbClr val="C0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 to the rescue</a:t>
            </a:r>
          </a:p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Several different numerical components needed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Sparse Linear Solvers </a:t>
            </a:r>
            <a:r>
              <a:rPr lang="en-GB" sz="2800" b="1" i="1" smtClean="0">
                <a:solidFill>
                  <a:srgbClr val="C0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√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Functions for finding a range of Eigenvalues (stability checkers) </a:t>
            </a:r>
            <a:r>
              <a:rPr lang="en-GB" b="1" i="1" smtClean="0">
                <a:solidFill>
                  <a:srgbClr val="C0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√</a:t>
            </a:r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Special Linear Systems solvers (e.g. Banded Matrices) </a:t>
            </a:r>
            <a:r>
              <a:rPr lang="en-GB" b="1" i="1" smtClean="0">
                <a:solidFill>
                  <a:srgbClr val="C0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√</a:t>
            </a:r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.. </a:t>
            </a:r>
            <a:r>
              <a:rPr lang="en-GB" b="1" i="1" smtClean="0">
                <a:solidFill>
                  <a:srgbClr val="C0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√ √</a:t>
            </a:r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/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Problem 2: Calibration</a:t>
            </a:r>
            <a:endParaRPr lang="en-US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Major banks all need to calibrate their models</a:t>
            </a:r>
          </a:p>
          <a:p>
            <a:pPr>
              <a:buFont typeface="Wingdings" pitchFamily="2" charset="2"/>
              <a:buNone/>
            </a:pPr>
            <a:r>
              <a:rPr lang="en-GB" b="1" i="1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GB" b="1" i="1" smtClean="0">
                <a:solidFill>
                  <a:srgbClr val="C0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</a:p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Several different numerical components needed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Optimisation functions (e.g. constrained non-linear optimisers)</a:t>
            </a:r>
            <a:endParaRPr lang="en-GB" sz="2800" b="1" i="1" smtClean="0">
              <a:solidFill>
                <a:srgbClr val="C0000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Interpolation functions 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Spline functions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.. </a:t>
            </a:r>
          </a:p>
          <a:p>
            <a:pPr lvl="1"/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Problem 2: Calibration</a:t>
            </a:r>
            <a:endParaRPr lang="en-US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Major banks all need to calibrate their models</a:t>
            </a:r>
          </a:p>
          <a:p>
            <a:pPr>
              <a:buFont typeface="Wingdings" pitchFamily="2" charset="2"/>
              <a:buNone/>
            </a:pPr>
            <a:r>
              <a:rPr lang="en-GB" b="1" i="1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GB" b="1" i="1" smtClean="0">
                <a:solidFill>
                  <a:srgbClr val="C0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 to the rescue</a:t>
            </a:r>
          </a:p>
          <a:p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Several different numerical components needed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Optimisation functions (e.g. constrained non-linear optimisers) </a:t>
            </a:r>
            <a:r>
              <a:rPr lang="en-GB" sz="2800" b="1" i="1" smtClean="0">
                <a:solidFill>
                  <a:srgbClr val="C0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√</a:t>
            </a: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Interpolation functions (used intelligently*) </a:t>
            </a:r>
            <a:r>
              <a:rPr lang="en-GB" b="1" i="1" smtClean="0">
                <a:solidFill>
                  <a:srgbClr val="C0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√</a:t>
            </a:r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Spline functions </a:t>
            </a:r>
            <a:r>
              <a:rPr lang="en-GB" b="1" i="1" smtClean="0">
                <a:solidFill>
                  <a:srgbClr val="C0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√</a:t>
            </a:r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.. </a:t>
            </a:r>
            <a:r>
              <a:rPr lang="en-GB" b="1" i="1" smtClean="0">
                <a:solidFill>
                  <a:srgbClr val="C0000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√ √</a:t>
            </a:r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>
              <a:buFont typeface="Wingdings" pitchFamily="2" charset="2"/>
              <a:buNone/>
            </a:pPr>
            <a:endParaRPr lang="en-GB" sz="120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lvl="1">
              <a:buFont typeface="Wingdings" pitchFamily="2" charset="2"/>
              <a:buNone/>
            </a:pPr>
            <a:r>
              <a:rPr lang="en-GB" sz="120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*interpolator must be used carefully –must know the properties to pick appropriate method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/>
            </a:r>
            <a:br>
              <a:rPr lang="en-GB" altLang="en-US" dirty="0" smtClean="0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</a:br>
            <a:r>
              <a:rPr lang="en-GB" altLang="en-US" dirty="0" smtClean="0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Problem 3: </a:t>
            </a:r>
            <a:r>
              <a:rPr lang="en-GB" altLang="en-US" dirty="0" smtClean="0">
                <a:latin typeface="Calibri" panose="020F0502020204030204" pitchFamily="34" charset="0"/>
                <a:ea typeface="ＭＳ Ｐゴシック" pitchFamily="34" charset="-128"/>
                <a:cs typeface="Arial" panose="020B0604020202020204" pitchFamily="34" charset="0"/>
              </a:rPr>
              <a:t>Why </a:t>
            </a:r>
            <a:r>
              <a:rPr lang="en-GB" altLang="en-US" dirty="0" err="1" smtClean="0">
                <a:latin typeface="Calibri" panose="020F0502020204030204" pitchFamily="34" charset="0"/>
                <a:ea typeface="ＭＳ Ｐゴシック" pitchFamily="34" charset="-128"/>
                <a:cs typeface="Arial" panose="020B0604020202020204" pitchFamily="34" charset="0"/>
              </a:rPr>
              <a:t>Adjoints</a:t>
            </a:r>
            <a:r>
              <a:rPr lang="en-GB" altLang="en-US" dirty="0" smtClean="0">
                <a:latin typeface="Calibri" panose="020F0502020204030204" pitchFamily="34" charset="0"/>
                <a:ea typeface="ＭＳ Ｐゴシック" pitchFamily="34" charset="-128"/>
                <a:cs typeface="Arial" panose="020B0604020202020204" pitchFamily="34" charset="0"/>
              </a:rPr>
              <a:t>?</a:t>
            </a:r>
            <a:r>
              <a:rPr lang="en-GB" altLang="en-US" dirty="0" smtClean="0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/>
            </a:r>
            <a:br>
              <a:rPr lang="en-GB" altLang="en-US" dirty="0" smtClean="0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</a:br>
            <a:endParaRPr lang="en-GB" altLang="en-US" dirty="0" smtClean="0"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4282" y="1143000"/>
          <a:ext cx="8715436" cy="5143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46519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0" tIns="0" rIns="0" bIns="0"/>
          <a:lstStyle/>
          <a:p>
            <a:r>
              <a:rPr lang="en-GB" altLang="en-US" sz="3200" dirty="0" smtClean="0">
                <a:latin typeface="Calibri" panose="020F0502020204030204" pitchFamily="34" charset="0"/>
                <a:ea typeface="ＭＳ Ｐゴシック" pitchFamily="34" charset="-128"/>
                <a:cs typeface="Arial" panose="020B0604020202020204" pitchFamily="34" charset="0"/>
              </a:rPr>
              <a:t>3 Computing derivatives in finance is important…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341438"/>
            <a:ext cx="8435975" cy="4648200"/>
          </a:xfrm>
        </p:spPr>
        <p:txBody>
          <a:bodyPr lIns="0" tIns="0" rIns="0" bIns="0" anchor="ctr"/>
          <a:lstStyle/>
          <a:p>
            <a:pPr marL="341313" indent="-341313">
              <a:defRPr/>
            </a:pPr>
            <a:r>
              <a:rPr lang="en-GB" dirty="0" smtClean="0">
                <a:latin typeface="Calibri" pitchFamily="34" charset="0"/>
                <a:cs typeface="Calibri" pitchFamily="34" charset="0"/>
              </a:rPr>
              <a:t>Calculating a product’s sensitivities to a range of risk factors (a.k.a. Greeks) creates huge computational demand on risk and price models</a:t>
            </a:r>
            <a:endParaRPr lang="en-GB" dirty="0">
              <a:latin typeface="Calibri" pitchFamily="34" charset="0"/>
              <a:cs typeface="Calibri" pitchFamily="34" charset="0"/>
            </a:endParaRPr>
          </a:p>
          <a:p>
            <a:pPr>
              <a:defRPr/>
            </a:pPr>
            <a:r>
              <a:rPr lang="en-GB" dirty="0" smtClean="0">
                <a:latin typeface="Calibri" pitchFamily="34" charset="0"/>
                <a:cs typeface="Calibri" pitchFamily="34" charset="0"/>
              </a:rPr>
              <a:t>Traditional approach “bumping” - finite differences </a:t>
            </a:r>
          </a:p>
          <a:p>
            <a:pPr lvl="1">
              <a:defRPr/>
            </a:pPr>
            <a:r>
              <a:rPr lang="en-GB" dirty="0" smtClean="0">
                <a:latin typeface="Calibri" pitchFamily="34" charset="0"/>
                <a:cs typeface="Calibri" pitchFamily="34" charset="0"/>
              </a:rPr>
              <a:t>Which is Computationally very expensive.. more hardware!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u="sng" dirty="0" smtClean="0">
                <a:latin typeface="Calibri" pitchFamily="34" charset="0"/>
                <a:cs typeface="Calibri" pitchFamily="34" charset="0"/>
              </a:rPr>
              <a:t>The alternatives to finite differences are</a:t>
            </a:r>
          </a:p>
          <a:p>
            <a:pPr>
              <a:defRPr/>
            </a:pPr>
            <a:r>
              <a:rPr lang="en-GB" dirty="0" smtClean="0">
                <a:latin typeface="Calibri" pitchFamily="34" charset="0"/>
                <a:cs typeface="Calibri" pitchFamily="34" charset="0"/>
              </a:rPr>
              <a:t>Write derivative code by hand</a:t>
            </a:r>
          </a:p>
          <a:p>
            <a:pPr lvl="1">
              <a:defRPr/>
            </a:pPr>
            <a:r>
              <a:rPr lang="en-GB" dirty="0" smtClean="0">
                <a:latin typeface="Calibri" pitchFamily="34" charset="0"/>
                <a:cs typeface="Calibri" pitchFamily="34" charset="0"/>
              </a:rPr>
              <a:t>Efficient, but difficult to write  &amp; highly error prone (need to develop original and </a:t>
            </a:r>
            <a:r>
              <a:rPr lang="en-GB" dirty="0" err="1" smtClean="0">
                <a:latin typeface="Calibri" pitchFamily="34" charset="0"/>
                <a:cs typeface="Calibri" pitchFamily="34" charset="0"/>
              </a:rPr>
              <a:t>adjoint</a:t>
            </a:r>
            <a:r>
              <a:rPr lang="en-GB" dirty="0" smtClean="0">
                <a:latin typeface="Calibri" pitchFamily="34" charset="0"/>
                <a:cs typeface="Calibri" pitchFamily="34" charset="0"/>
              </a:rPr>
              <a:t> models)</a:t>
            </a:r>
          </a:p>
          <a:p>
            <a:pPr>
              <a:defRPr/>
            </a:pPr>
            <a:r>
              <a:rPr lang="en-GB" dirty="0" smtClean="0">
                <a:latin typeface="Calibri" pitchFamily="34" charset="0"/>
                <a:cs typeface="Calibri" pitchFamily="34" charset="0"/>
              </a:rPr>
              <a:t>Algorithmic Differentiation </a:t>
            </a:r>
          </a:p>
          <a:p>
            <a:pPr lvl="1">
              <a:defRPr/>
            </a:pPr>
            <a:r>
              <a:rPr lang="en-GB" dirty="0" smtClean="0">
                <a:latin typeface="Calibri" pitchFamily="34" charset="0"/>
                <a:cs typeface="Calibri" pitchFamily="34" charset="0"/>
              </a:rPr>
              <a:t>flexible and just develop the original model - </a:t>
            </a:r>
            <a:r>
              <a:rPr lang="en-GB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obvious choice</a:t>
            </a:r>
          </a:p>
        </p:txBody>
      </p:sp>
    </p:spTree>
    <p:extLst>
      <p:ext uri="{BB962C8B-B14F-4D97-AF65-F5344CB8AC3E}">
        <p14:creationId xmlns:p14="http://schemas.microsoft.com/office/powerpoint/2010/main" val="3354814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altLang="en-US" sz="2400" dirty="0" smtClean="0">
                <a:latin typeface="Calibri" panose="020F0502020204030204" pitchFamily="34" charset="0"/>
                <a:ea typeface="ＭＳ Ｐゴシック" pitchFamily="34" charset="-128"/>
                <a:cs typeface="ＭＳ Ｐゴシック" pitchFamily="34" charset="-128"/>
              </a:rPr>
              <a:t>Option pricing example from </a:t>
            </a:r>
          </a:p>
          <a:p>
            <a:pPr>
              <a:defRPr/>
            </a:pPr>
            <a:r>
              <a:rPr lang="en-GB" altLang="en-US" sz="2000" i="1" dirty="0" err="1" smtClean="0">
                <a:latin typeface="Calibri" panose="020F0502020204030204" pitchFamily="34" charset="0"/>
                <a:ea typeface="ＭＳ Ｐゴシック" pitchFamily="34" charset="-128"/>
                <a:cs typeface="ＭＳ Ｐゴシック" pitchFamily="34" charset="-128"/>
                <a:hlinkClick r:id="rId2"/>
              </a:rPr>
              <a:t>Adjoint</a:t>
            </a:r>
            <a:r>
              <a:rPr lang="en-GB" altLang="en-US" sz="2000" i="1" dirty="0" smtClean="0">
                <a:latin typeface="Calibri" panose="020F0502020204030204" pitchFamily="34" charset="0"/>
                <a:ea typeface="ＭＳ Ｐゴシック" pitchFamily="34" charset="-128"/>
                <a:cs typeface="ＭＳ Ｐゴシック" pitchFamily="34" charset="-128"/>
                <a:hlinkClick r:id="rId2"/>
              </a:rPr>
              <a:t> Algorithmic Differentiation Tool Support for Typical Numerical Patterns in Computational Finance</a:t>
            </a:r>
            <a:r>
              <a:rPr lang="en-GB" altLang="en-US" sz="2000" i="1" dirty="0" smtClean="0">
                <a:latin typeface="Calibri" panose="020F0502020204030204" pitchFamily="34" charset="0"/>
                <a:ea typeface="ＭＳ Ｐゴシック" pitchFamily="34" charset="-128"/>
                <a:cs typeface="ＭＳ Ｐゴシック" pitchFamily="34" charset="-128"/>
              </a:rPr>
              <a:t> Naumann &amp; Du Toit</a:t>
            </a:r>
          </a:p>
          <a:p>
            <a:pPr>
              <a:defRPr/>
            </a:pPr>
            <a:endParaRPr lang="en-GB" altLang="en-US" sz="2400" dirty="0" smtClean="0"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GB" altLang="en-US" sz="2000" dirty="0" smtClean="0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finite difference method on 1,000 x 360 grid</a:t>
            </a:r>
          </a:p>
          <a:p>
            <a:pPr lvl="1">
              <a:defRPr/>
            </a:pPr>
            <a:r>
              <a:rPr lang="en-GB" altLang="en-US" sz="2000" dirty="0" smtClean="0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wanted gradient of size n = 222</a:t>
            </a:r>
          </a:p>
          <a:p>
            <a:pPr lvl="1">
              <a:defRPr/>
            </a:pPr>
            <a:r>
              <a:rPr lang="en-GB" altLang="en-US" sz="2000" dirty="0" smtClean="0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running on standard PC with 4GB of RAM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GB" altLang="en-US" sz="2000" dirty="0" smtClean="0"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GB" altLang="en-US" sz="2000" dirty="0"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GB" altLang="en-US" sz="2000" dirty="0" smtClean="0"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  <a:p>
            <a:pPr lvl="1">
              <a:defRPr/>
            </a:pPr>
            <a:endParaRPr lang="en-GB" altLang="en-US" sz="2000" dirty="0" smtClean="0"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  <a:p>
            <a:pPr lvl="1">
              <a:defRPr/>
            </a:pPr>
            <a:r>
              <a:rPr lang="en-GB" altLang="en-US" sz="2000" dirty="0" smtClean="0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Delivering robust and efficient gradient code</a:t>
            </a:r>
          </a:p>
        </p:txBody>
      </p:sp>
      <p:sp>
        <p:nvSpPr>
          <p:cNvPr id="26627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Problem 3: Why </a:t>
            </a:r>
            <a:r>
              <a:rPr lang="en-GB" altLang="en-US" dirty="0" err="1" smtClean="0"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rPr>
              <a:t>Adjoints</a:t>
            </a:r>
            <a:endParaRPr lang="en-GB" altLang="en-US" dirty="0" smtClean="0">
              <a:latin typeface="Calibri" panose="020F0502020204030204" pitchFamily="34" charset="0"/>
              <a:ea typeface="ＭＳ Ｐゴシック" pitchFamily="34" charset="-128"/>
              <a:cs typeface="Calibri" panose="020F050202020403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42988" y="4005263"/>
          <a:ext cx="7489825" cy="1189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439">
                  <a:extLst>
                    <a:ext uri="{9D8B030D-6E8A-4147-A177-3AD203B41FA5}">
                      <a16:colId xmlns:a16="http://schemas.microsoft.com/office/drawing/2014/main" val="1556040209"/>
                    </a:ext>
                  </a:extLst>
                </a:gridCol>
                <a:gridCol w="1195491">
                  <a:extLst>
                    <a:ext uri="{9D8B030D-6E8A-4147-A177-3AD203B41FA5}">
                      <a16:colId xmlns:a16="http://schemas.microsoft.com/office/drawing/2014/main" val="2173054109"/>
                    </a:ext>
                  </a:extLst>
                </a:gridCol>
                <a:gridCol w="1497965">
                  <a:extLst>
                    <a:ext uri="{9D8B030D-6E8A-4147-A177-3AD203B41FA5}">
                      <a16:colId xmlns:a16="http://schemas.microsoft.com/office/drawing/2014/main" val="3027864436"/>
                    </a:ext>
                  </a:extLst>
                </a:gridCol>
                <a:gridCol w="1497965">
                  <a:extLst>
                    <a:ext uri="{9D8B030D-6E8A-4147-A177-3AD203B41FA5}">
                      <a16:colId xmlns:a16="http://schemas.microsoft.com/office/drawing/2014/main" val="3553702964"/>
                    </a:ext>
                  </a:extLst>
                </a:gridCol>
                <a:gridCol w="1497965">
                  <a:extLst>
                    <a:ext uri="{9D8B030D-6E8A-4147-A177-3AD203B41FA5}">
                      <a16:colId xmlns:a16="http://schemas.microsoft.com/office/drawing/2014/main" val="3296002568"/>
                    </a:ext>
                  </a:extLst>
                </a:gridCol>
              </a:tblGrid>
              <a:tr h="365858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52" marR="91452" marT="45732" marB="4573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Primal</a:t>
                      </a:r>
                      <a:endParaRPr lang="en-GB" sz="1800" dirty="0"/>
                    </a:p>
                  </a:txBody>
                  <a:tcPr marL="91452" marR="91452" marT="45732" marB="4573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Central FD</a:t>
                      </a:r>
                      <a:endParaRPr lang="en-GB" sz="1800" dirty="0"/>
                    </a:p>
                  </a:txBody>
                  <a:tcPr marL="91452" marR="91452" marT="45732" marB="4573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naïve AAD</a:t>
                      </a:r>
                      <a:endParaRPr lang="en-GB" sz="1800" dirty="0"/>
                    </a:p>
                  </a:txBody>
                  <a:tcPr marL="91452" marR="91452" marT="45732" marB="4573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robust</a:t>
                      </a:r>
                      <a:r>
                        <a:rPr lang="en-GB" sz="1800" baseline="0" dirty="0" smtClean="0"/>
                        <a:t> AAD</a:t>
                      </a:r>
                      <a:endParaRPr lang="en-GB" sz="1800" dirty="0"/>
                    </a:p>
                  </a:txBody>
                  <a:tcPr marL="91452" marR="91452" marT="45732" marB="45732"/>
                </a:tc>
                <a:extLst>
                  <a:ext uri="{0D108BD9-81ED-4DB2-BD59-A6C34878D82A}">
                    <a16:rowId xmlns:a16="http://schemas.microsoft.com/office/drawing/2014/main" val="2126159084"/>
                  </a:ext>
                </a:extLst>
              </a:tr>
              <a:tr h="823179">
                <a:tc>
                  <a:txBody>
                    <a:bodyPr/>
                    <a:lstStyle/>
                    <a:p>
                      <a:endParaRPr lang="en-GB" sz="1800" dirty="0" smtClean="0"/>
                    </a:p>
                    <a:p>
                      <a:r>
                        <a:rPr lang="en-GB" sz="1800" dirty="0" smtClean="0"/>
                        <a:t>run time (sec.)</a:t>
                      </a:r>
                      <a:endParaRPr lang="en-GB" sz="1800" dirty="0"/>
                    </a:p>
                  </a:txBody>
                  <a:tcPr marL="91452" marR="91452" marT="45732" marB="45732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 smtClean="0"/>
                    </a:p>
                    <a:p>
                      <a:pPr algn="ctr"/>
                      <a:r>
                        <a:rPr lang="en-GB" sz="1800" dirty="0" smtClean="0"/>
                        <a:t>0.5</a:t>
                      </a:r>
                      <a:endParaRPr lang="en-GB" sz="1800" dirty="0"/>
                    </a:p>
                  </a:txBody>
                  <a:tcPr marL="91452" marR="91452" marT="45732" marB="45732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GB" sz="1800" dirty="0" smtClean="0">
                          <a:solidFill>
                            <a:srgbClr val="FF0000"/>
                          </a:solidFill>
                        </a:rPr>
                        <a:t>175</a:t>
                      </a:r>
                      <a:endParaRPr lang="en-GB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52" marR="91452" marT="45732" marB="4573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</a:p>
                  </a:txBody>
                  <a:tcPr marL="91452" marR="91452" marT="45732" marB="45732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 smtClean="0"/>
                    </a:p>
                    <a:p>
                      <a:pPr algn="ctr"/>
                      <a:r>
                        <a:rPr lang="en-GB" sz="1800" dirty="0" smtClean="0"/>
                        <a:t>6</a:t>
                      </a:r>
                      <a:endParaRPr lang="en-GB" sz="1800" dirty="0"/>
                    </a:p>
                  </a:txBody>
                  <a:tcPr marL="91452" marR="91452" marT="45732" marB="45732"/>
                </a:tc>
                <a:extLst>
                  <a:ext uri="{0D108BD9-81ED-4DB2-BD59-A6C34878D82A}">
                    <a16:rowId xmlns:a16="http://schemas.microsoft.com/office/drawing/2014/main" val="680451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650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507413" cy="685800"/>
          </a:xfrm>
        </p:spPr>
        <p:txBody>
          <a:bodyPr/>
          <a:lstStyle/>
          <a:p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 fits into your favourite environments</a:t>
            </a:r>
          </a:p>
        </p:txBody>
      </p:sp>
      <p:sp>
        <p:nvSpPr>
          <p:cNvPr id="50179" name="Rectangle 3"/>
          <p:cNvSpPr>
            <a:spLocks noGrp="1"/>
          </p:cNvSpPr>
          <p:nvPr>
            <p:ph type="body" sz="half" idx="4294967295"/>
          </p:nvPr>
        </p:nvSpPr>
        <p:spPr>
          <a:xfrm>
            <a:off x="444500" y="1012825"/>
            <a:ext cx="7785100" cy="4813300"/>
          </a:xfrm>
        </p:spPr>
        <p:txBody>
          <a:bodyPr/>
          <a:lstStyle/>
          <a:p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Supporting Wide Range of Operating systems…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Windows, Linux, Solaris, Mac, …</a:t>
            </a:r>
          </a:p>
          <a:p>
            <a:r>
              <a:rPr lang="en-GB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…and a number of interfaces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C, C++, 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Fortran,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VB, Excel &amp; VBA,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C#, F#, VB.NET,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CUDA, OpenCL,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Hadoop &amp; Apache SPARK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Java, Python</a:t>
            </a:r>
          </a:p>
          <a:p>
            <a:pPr lvl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…</a:t>
            </a:r>
          </a:p>
        </p:txBody>
      </p:sp>
      <p:sp>
        <p:nvSpPr>
          <p:cNvPr id="50180" name="Rectangle 3"/>
          <p:cNvSpPr txBox="1">
            <a:spLocks/>
          </p:cNvSpPr>
          <p:nvPr/>
        </p:nvSpPr>
        <p:spPr bwMode="auto">
          <a:xfrm>
            <a:off x="4202113" y="2463800"/>
            <a:ext cx="38925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SzPct val="55000"/>
              <a:buFont typeface="Wingdings" pitchFamily="2" charset="2"/>
              <a:buChar char=""/>
            </a:pPr>
            <a:r>
              <a:rPr lang="en-GB" sz="2400">
                <a:solidFill>
                  <a:srgbClr val="363636"/>
                </a:solidFill>
                <a:latin typeface="Calibri" pitchFamily="34" charset="0"/>
                <a:ea typeface="ＭＳ Ｐゴシック" pitchFamily="34" charset="-128"/>
              </a:rPr>
              <a:t>Excel,</a:t>
            </a:r>
          </a:p>
          <a:p>
            <a:pPr marL="742950" lvl="1" indent="-285750" eaLnBrk="0" hangingPunct="0">
              <a:spcBef>
                <a:spcPct val="20000"/>
              </a:spcBef>
              <a:buSzPct val="55000"/>
              <a:buFont typeface="Wingdings" pitchFamily="2" charset="2"/>
              <a:buChar char=""/>
            </a:pPr>
            <a:r>
              <a:rPr lang="en-GB" sz="2400">
                <a:solidFill>
                  <a:srgbClr val="363636"/>
                </a:solidFill>
                <a:latin typeface="Calibri" pitchFamily="34" charset="0"/>
                <a:ea typeface="ＭＳ Ｐゴシック" pitchFamily="34" charset="-128"/>
              </a:rPr>
              <a:t>LabVIEW,</a:t>
            </a:r>
          </a:p>
          <a:p>
            <a:pPr marL="742950" lvl="1" indent="-285750" eaLnBrk="0" hangingPunct="0">
              <a:spcBef>
                <a:spcPct val="20000"/>
              </a:spcBef>
              <a:buSzPct val="55000"/>
              <a:buFont typeface="Wingdings" pitchFamily="2" charset="2"/>
              <a:buChar char=""/>
            </a:pPr>
            <a:r>
              <a:rPr lang="en-GB" sz="2400">
                <a:solidFill>
                  <a:srgbClr val="363636"/>
                </a:solidFill>
                <a:latin typeface="Calibri" pitchFamily="34" charset="0"/>
                <a:ea typeface="ＭＳ Ｐゴシック" pitchFamily="34" charset="-128"/>
              </a:rPr>
              <a:t>MATLAB, </a:t>
            </a:r>
          </a:p>
          <a:p>
            <a:pPr marL="742950" lvl="1" indent="-285750" eaLnBrk="0" hangingPunct="0">
              <a:spcBef>
                <a:spcPct val="20000"/>
              </a:spcBef>
              <a:buSzPct val="55000"/>
              <a:buFont typeface="Wingdings" pitchFamily="2" charset="2"/>
              <a:buChar char=""/>
            </a:pPr>
            <a:r>
              <a:rPr lang="en-GB" sz="2400">
                <a:solidFill>
                  <a:srgbClr val="363636"/>
                </a:solidFill>
                <a:latin typeface="Calibri" pitchFamily="34" charset="0"/>
                <a:ea typeface="ＭＳ Ｐゴシック" pitchFamily="34" charset="-128"/>
              </a:rPr>
              <a:t>Maple, </a:t>
            </a:r>
          </a:p>
          <a:p>
            <a:pPr marL="742950" lvl="1" indent="-285750" eaLnBrk="0" hangingPunct="0">
              <a:spcBef>
                <a:spcPct val="20000"/>
              </a:spcBef>
              <a:buSzPct val="55000"/>
              <a:buFont typeface="Wingdings" pitchFamily="2" charset="2"/>
              <a:buChar char=""/>
            </a:pPr>
            <a:r>
              <a:rPr lang="en-GB" sz="2400">
                <a:solidFill>
                  <a:srgbClr val="363636"/>
                </a:solidFill>
                <a:latin typeface="Calibri" pitchFamily="34" charset="0"/>
                <a:ea typeface="ＭＳ Ｐゴシック" pitchFamily="34" charset="-128"/>
              </a:rPr>
              <a:t>Mathematica</a:t>
            </a:r>
          </a:p>
          <a:p>
            <a:pPr marL="742950" lvl="1" indent="-285750" eaLnBrk="0" hangingPunct="0">
              <a:spcBef>
                <a:spcPct val="20000"/>
              </a:spcBef>
              <a:buSzPct val="55000"/>
              <a:buFont typeface="Wingdings" pitchFamily="2" charset="2"/>
              <a:buChar char=""/>
            </a:pPr>
            <a:r>
              <a:rPr lang="en-GB" sz="2400">
                <a:solidFill>
                  <a:srgbClr val="363636"/>
                </a:solidFill>
                <a:latin typeface="Calibri" pitchFamily="34" charset="0"/>
                <a:ea typeface="ＭＳ Ｐゴシック" pitchFamily="34" charset="-128"/>
              </a:rPr>
              <a:t>R, S-Plus, </a:t>
            </a:r>
          </a:p>
          <a:p>
            <a:pPr marL="742950" lvl="1" indent="-285750" eaLnBrk="0" hangingPunct="0">
              <a:spcBef>
                <a:spcPct val="20000"/>
              </a:spcBef>
              <a:buSzPct val="55000"/>
              <a:buFont typeface="Wingdings" pitchFamily="2" charset="2"/>
              <a:buChar char=""/>
            </a:pPr>
            <a:r>
              <a:rPr lang="en-GB" sz="2400">
                <a:solidFill>
                  <a:srgbClr val="363636"/>
                </a:solidFill>
                <a:latin typeface="Calibri" pitchFamily="34" charset="0"/>
                <a:ea typeface="ＭＳ Ｐゴシック" pitchFamily="34" charset="-128"/>
              </a:rPr>
              <a:t>Scilab, Octave</a:t>
            </a:r>
          </a:p>
          <a:p>
            <a:pPr marL="742950" lvl="1" indent="-285750" eaLnBrk="0" hangingPunct="0">
              <a:spcBef>
                <a:spcPct val="20000"/>
              </a:spcBef>
              <a:buSzPct val="55000"/>
              <a:buFont typeface="Wingdings" pitchFamily="2" charset="2"/>
              <a:buChar char=""/>
            </a:pPr>
            <a:r>
              <a:rPr lang="en-GB" sz="2400">
                <a:solidFill>
                  <a:srgbClr val="363636"/>
                </a:solidFill>
                <a:latin typeface="Calibri" pitchFamily="34" charset="0"/>
                <a:ea typeface="ＭＳ Ｐゴシック" pitchFamily="34" charset="-128"/>
              </a:rPr>
              <a:t>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NAG Code 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8200"/>
          </a:xfrm>
        </p:spPr>
        <p:txBody>
          <a:bodyPr anchor="t"/>
          <a:lstStyle/>
          <a:p>
            <a:r>
              <a:rPr lang="en-GB" sz="3200" dirty="0" smtClean="0"/>
              <a:t>Calling NAG from:</a:t>
            </a:r>
          </a:p>
          <a:p>
            <a:pPr lvl="1"/>
            <a:r>
              <a:rPr lang="en-GB" sz="2800" dirty="0"/>
              <a:t>Excel – NAG Fortran Library</a:t>
            </a:r>
          </a:p>
          <a:p>
            <a:pPr lvl="1"/>
            <a:r>
              <a:rPr lang="en-GB" sz="2800" dirty="0"/>
              <a:t>Python – NAG4PY Wrapper</a:t>
            </a:r>
          </a:p>
          <a:p>
            <a:pPr lvl="1"/>
            <a:r>
              <a:rPr lang="en-GB" sz="2800" dirty="0"/>
              <a:t>MATLAB – NAG Toolbox for MATLAB</a:t>
            </a:r>
          </a:p>
          <a:p>
            <a:r>
              <a:rPr lang="en-GB" sz="3200" dirty="0" smtClean="0"/>
              <a:t>Examples @ </a:t>
            </a:r>
          </a:p>
          <a:p>
            <a:pPr marL="0" indent="0">
              <a:buNone/>
            </a:pPr>
            <a:r>
              <a:rPr lang="en-GB" sz="3200" dirty="0" smtClean="0"/>
              <a:t>github.com/</a:t>
            </a:r>
            <a:r>
              <a:rPr lang="en-GB" sz="3200" dirty="0" err="1" smtClean="0"/>
              <a:t>numericalalgorithmsgroup</a:t>
            </a:r>
            <a:endParaRPr lang="en-GB" sz="3200" dirty="0" smtClean="0"/>
          </a:p>
          <a:p>
            <a:pPr marL="0" indent="0">
              <a:buNone/>
            </a:pPr>
            <a:r>
              <a:rPr lang="en-GB" sz="3200" dirty="0" smtClean="0"/>
              <a:t>Blog.nag.com</a:t>
            </a:r>
          </a:p>
          <a:p>
            <a:pPr marL="0" indent="0">
              <a:buNone/>
            </a:pPr>
            <a:r>
              <a:rPr lang="en-GB" sz="3200" dirty="0" smtClean="0"/>
              <a:t>nag.co.uk/numeric/</a:t>
            </a:r>
            <a:r>
              <a:rPr lang="en-GB" sz="3200" dirty="0" err="1" smtClean="0"/>
              <a:t>nagandexcel</a:t>
            </a:r>
            <a:r>
              <a:rPr lang="en-GB" sz="3200" dirty="0" smtClean="0"/>
              <a:t>-examples</a:t>
            </a:r>
          </a:p>
        </p:txBody>
      </p:sp>
    </p:spTree>
    <p:extLst>
      <p:ext uri="{BB962C8B-B14F-4D97-AF65-F5344CB8AC3E}">
        <p14:creationId xmlns:p14="http://schemas.microsoft.com/office/powerpoint/2010/main" val="1874421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 Contacts / Keep in touch </a:t>
            </a:r>
          </a:p>
        </p:txBody>
      </p:sp>
      <p:sp>
        <p:nvSpPr>
          <p:cNvPr id="72707" name="Rectangle 3"/>
          <p:cNvSpPr>
            <a:spLocks noGrp="1"/>
          </p:cNvSpPr>
          <p:nvPr>
            <p:ph type="body" idx="4294967295"/>
          </p:nvPr>
        </p:nvSpPr>
        <p:spPr>
          <a:xfrm>
            <a:off x="468313" y="1125538"/>
            <a:ext cx="8229600" cy="4648200"/>
          </a:xfrm>
        </p:spPr>
        <p:txBody>
          <a:bodyPr/>
          <a:lstStyle/>
          <a:p>
            <a:pPr eaLnBrk="1" hangingPunct="1">
              <a:buNone/>
            </a:pPr>
            <a:r>
              <a:rPr lang="en-GB" sz="2400" dirty="0">
                <a:ea typeface="ＭＳ Ｐゴシック" pitchFamily="34" charset="-128"/>
                <a:cs typeface="ＭＳ Ｐゴシック" pitchFamily="34" charset="-128"/>
                <a:hlinkClick r:id="rId3"/>
              </a:rPr>
              <a:t>http://www.nag.co.uk/edu/uk/ucl</a:t>
            </a:r>
            <a:r>
              <a:rPr lang="en-GB" sz="2400" dirty="0"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endParaRPr lang="en-GB" sz="2400" dirty="0" smtClean="0">
              <a:ea typeface="ＭＳ Ｐゴシック" pitchFamily="34" charset="-128"/>
              <a:cs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Technical Support and Help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	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  <a:hlinkClick r:id="rId4"/>
              </a:rPr>
              <a:t>support@nag.co.uk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endParaRPr lang="en-GB" sz="2400" dirty="0" smtClean="0">
              <a:ea typeface="ＭＳ Ｐゴシック" pitchFamily="34" charset="-128"/>
              <a:cs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Your account manager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	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  <a:hlinkClick r:id="rId5"/>
              </a:rPr>
              <a:t>john.muddle@nag.co.uk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endParaRPr lang="en-GB" sz="2400" dirty="0" smtClean="0">
              <a:ea typeface="ＭＳ Ｐゴシック" pitchFamily="34" charset="-128"/>
              <a:cs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GB" sz="2400" i="1" dirty="0" smtClean="0"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sz="2400" dirty="0" err="1" smtClean="0">
                <a:ea typeface="ＭＳ Ｐゴシック" pitchFamily="34" charset="-128"/>
                <a:cs typeface="ＭＳ Ｐゴシック" pitchFamily="34" charset="-128"/>
              </a:rPr>
              <a:t>NAGNews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	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  <a:hlinkClick r:id="rId6"/>
              </a:rPr>
              <a:t>http://www.nag.co.uk/NAGNews/Index.asp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endParaRPr lang="en-GB" sz="2400" dirty="0" smtClean="0">
              <a:ea typeface="ＭＳ Ｐゴシック" pitchFamily="34" charset="-128"/>
              <a:cs typeface="ＭＳ Ｐゴシック" pitchFamily="34" charset="-128"/>
            </a:endParaRPr>
          </a:p>
        </p:txBody>
      </p:sp>
      <p:pic>
        <p:nvPicPr>
          <p:cNvPr id="72708" name="Picture 5" descr="image005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6136" y="3086100"/>
            <a:ext cx="2693988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HPC Services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Government, Academic and </a:t>
            </a:r>
            <a:r>
              <a:rPr lang="en-GB" b="1" dirty="0" smtClean="0"/>
              <a:t>Commercial</a:t>
            </a:r>
          </a:p>
          <a:p>
            <a:r>
              <a:rPr lang="en-GB" dirty="0" smtClean="0"/>
              <a:t>Full CSE service</a:t>
            </a:r>
          </a:p>
          <a:p>
            <a:pPr lvl="1"/>
            <a:r>
              <a:rPr lang="en-GB" dirty="0" smtClean="0"/>
              <a:t>Code porting, tuning, scaling, rewriting…</a:t>
            </a:r>
          </a:p>
          <a:p>
            <a:pPr lvl="1"/>
            <a:r>
              <a:rPr lang="en-GB" dirty="0" smtClean="0"/>
              <a:t>Training </a:t>
            </a:r>
          </a:p>
          <a:p>
            <a:pPr lvl="1"/>
            <a:r>
              <a:rPr lang="en-GB" dirty="0" smtClean="0"/>
              <a:t>1-20 FTEs per annum</a:t>
            </a:r>
          </a:p>
          <a:p>
            <a:r>
              <a:rPr lang="en-GB" dirty="0" smtClean="0"/>
              <a:t>Procurement advice/benchmarking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GB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5436096" y="1061226"/>
            <a:ext cx="2092685" cy="144186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9442" name="Picture 2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5144995"/>
            <a:ext cx="1914525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4913401" y="4640089"/>
            <a:ext cx="1701176" cy="1009812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Picture 9" descr="Logo_Hecto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2947" y="1180493"/>
            <a:ext cx="1079500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5148064" y="2764657"/>
            <a:ext cx="2092685" cy="1441860"/>
          </a:xfrm>
          <a:prstGeom prst="roundRect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89444" name="Picture 4" descr="http://www.hitec-ups.com/import/assetmanager/6/196/401/Financ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44" y="2503086"/>
            <a:ext cx="1512168" cy="112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46" name="Picture 6" descr="http://www.ivec.org/wp-content/uploads/111004-Pawsey-02_cropped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672" y="3772945"/>
            <a:ext cx="2497946" cy="86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Rectangle 1"/>
          <p:cNvSpPr/>
          <p:nvPr/>
        </p:nvSpPr>
        <p:spPr>
          <a:xfrm>
            <a:off x="4357230" y="2172207"/>
            <a:ext cx="1723550" cy="92333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ARM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7298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539750" y="404813"/>
            <a:ext cx="8105775" cy="519112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Portfolio</a:t>
            </a:r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227331" name="Rectangle 3"/>
          <p:cNvSpPr>
            <a:spLocks noGrp="1"/>
          </p:cNvSpPr>
          <p:nvPr>
            <p:ph type="body" idx="4294967295"/>
          </p:nvPr>
        </p:nvSpPr>
        <p:spPr>
          <a:xfrm>
            <a:off x="539750" y="1052513"/>
            <a:ext cx="8158163" cy="5181600"/>
          </a:xfrm>
        </p:spPr>
        <p:txBody>
          <a:bodyPr/>
          <a:lstStyle/>
          <a:p>
            <a:pPr marL="212725" indent="-212725" defTabSz="995363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34" charset="-128"/>
                <a:cs typeface="ＭＳ Ｐゴシック" pitchFamily="34" charset="-128"/>
              </a:rPr>
              <a:t>Numerical Libraries</a:t>
            </a:r>
          </a:p>
          <a:p>
            <a:pPr marL="625475" lvl="1" indent="-204788" defTabSz="995363" eaLnBrk="1" hangingPunct="1">
              <a:lnSpc>
                <a:spcPct val="90000"/>
              </a:lnSpc>
            </a:pP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Highly flexible for use in many computing languages (C, C++, Fortran,…) programming environments, hardware platforms and for high performance computing methods</a:t>
            </a:r>
            <a:endParaRPr lang="en-US" sz="2000" dirty="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marL="212725" indent="-212725" defTabSz="9953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Products for Excel, MATLAB, Python, .NET, and Java </a:t>
            </a:r>
          </a:p>
          <a:p>
            <a:pPr marL="625475" lvl="1" indent="-204788" defTabSz="995363" eaLnBrk="1" hangingPunct="1">
              <a:lnSpc>
                <a:spcPct val="90000"/>
              </a:lnSpc>
            </a:pP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Giving users of the </a:t>
            </a:r>
            <a:r>
              <a:rPr lang="en-GB" sz="2000" dirty="0" err="1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spreadsheets</a:t>
            </a: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and mathematical software packages access to NAG’s library of highly optimized and often superior numerical routines</a:t>
            </a:r>
            <a:endParaRPr lang="en-US" sz="2000" dirty="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marL="212725" indent="-212725" defTabSz="9953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smtClean="0">
                <a:ea typeface="ＭＳ Ｐゴシック" pitchFamily="34" charset="-128"/>
                <a:cs typeface="ＭＳ Ｐゴシック" pitchFamily="34" charset="-128"/>
              </a:rPr>
              <a:t>Algorithmic Differentiation tools and services for	C/C++, and Fortran (</a:t>
            </a:r>
            <a:r>
              <a:rPr lang="en-US" sz="2400" dirty="0" err="1" smtClean="0">
                <a:ea typeface="ＭＳ Ｐゴシック" pitchFamily="34" charset="-128"/>
                <a:cs typeface="ＭＳ Ｐゴシック" pitchFamily="34" charset="-128"/>
              </a:rPr>
              <a:t>dco</a:t>
            </a:r>
            <a:r>
              <a:rPr lang="en-US" sz="2400" dirty="0" smtClean="0">
                <a:ea typeface="ＭＳ Ｐゴシック" pitchFamily="34" charset="-128"/>
                <a:cs typeface="ＭＳ Ｐゴシック" pitchFamily="34" charset="-128"/>
              </a:rPr>
              <a:t>)</a:t>
            </a:r>
          </a:p>
          <a:p>
            <a:pPr marL="212725" indent="-212725" defTabSz="9953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smtClean="0">
                <a:ea typeface="ＭＳ Ｐゴシック" pitchFamily="34" charset="-128"/>
                <a:cs typeface="ＭＳ Ｐゴシック" pitchFamily="34" charset="-128"/>
              </a:rPr>
              <a:t>NAG Fortran Compiler and GUI based Windows Compiler: Fortran Builder </a:t>
            </a:r>
          </a:p>
          <a:p>
            <a:pPr marL="212725" indent="-212725" defTabSz="995363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400" dirty="0" smtClean="0">
                <a:ea typeface="ＭＳ Ｐゴシック" pitchFamily="34" charset="-128"/>
                <a:cs typeface="ＭＳ Ｐゴシック" pitchFamily="34" charset="-128"/>
              </a:rPr>
              <a:t>HPC Training and Consultancy services</a:t>
            </a:r>
          </a:p>
        </p:txBody>
      </p:sp>
    </p:spTree>
    <p:extLst>
      <p:ext uri="{BB962C8B-B14F-4D97-AF65-F5344CB8AC3E}">
        <p14:creationId xmlns:p14="http://schemas.microsoft.com/office/powerpoint/2010/main" val="2608545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University Site Licence</a:t>
            </a:r>
          </a:p>
        </p:txBody>
      </p:sp>
      <p:sp>
        <p:nvSpPr>
          <p:cNvPr id="25603" name="Rectangle 3"/>
          <p:cNvSpPr>
            <a:spLocks noGrp="1"/>
          </p:cNvSpPr>
          <p:nvPr>
            <p:ph type="body" idx="4294967295"/>
          </p:nvPr>
        </p:nvSpPr>
        <p:spPr>
          <a:xfrm>
            <a:off x="668338" y="1412875"/>
            <a:ext cx="8081962" cy="4665663"/>
          </a:xfrm>
        </p:spPr>
        <p:txBody>
          <a:bodyPr/>
          <a:lstStyle/>
          <a:p>
            <a:pPr eaLnBrk="1" hangingPunct="1"/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Unlimited use of </a:t>
            </a:r>
            <a:r>
              <a:rPr lang="en-GB" sz="2400" u="sng" dirty="0" smtClean="0">
                <a:ea typeface="ＭＳ Ｐゴシック" pitchFamily="34" charset="-128"/>
                <a:cs typeface="ＭＳ Ｐゴシック" pitchFamily="34" charset="-128"/>
              </a:rPr>
              <a:t>all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 NAG products</a:t>
            </a:r>
          </a:p>
          <a:p>
            <a:pPr lvl="1" eaLnBrk="1" hangingPunct="1"/>
            <a:r>
              <a:rPr lang="en-GB" sz="2000" dirty="0" smtClean="0">
                <a:ea typeface="ＭＳ Ｐゴシック" pitchFamily="34" charset="-128"/>
                <a:cs typeface="ＭＳ Ｐゴシック" pitchFamily="34" charset="-128"/>
              </a:rPr>
              <a:t>On Windows</a:t>
            </a:r>
            <a:r>
              <a:rPr lang="en-GB" sz="2000" dirty="0">
                <a:ea typeface="ＭＳ Ｐゴシック" pitchFamily="34" charset="-128"/>
                <a:cs typeface="ＭＳ Ｐゴシック" pitchFamily="34" charset="-128"/>
              </a:rPr>
              <a:t>, Linux  and </a:t>
            </a:r>
            <a:r>
              <a:rPr lang="en-GB" sz="2000" dirty="0" smtClean="0">
                <a:ea typeface="ＭＳ Ｐゴシック" pitchFamily="34" charset="-128"/>
                <a:cs typeface="ＭＳ Ｐゴシック" pitchFamily="34" charset="-128"/>
              </a:rPr>
              <a:t>Mac o/s</a:t>
            </a:r>
          </a:p>
          <a:p>
            <a:pPr lvl="1" eaLnBrk="1" hangingPunct="1"/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As long as for academic or research purposes</a:t>
            </a:r>
          </a:p>
          <a:p>
            <a:pPr lvl="1" eaLnBrk="1" hangingPunct="1"/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Installation may be on any university, staff or student machine</a:t>
            </a:r>
          </a:p>
          <a:p>
            <a:pPr eaLnBrk="1" hangingPunct="1"/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Full access to NAG Support 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  <a:hlinkClick r:id="rId3"/>
              </a:rPr>
              <a:t>support@nag.co.uk</a:t>
            </a:r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 </a:t>
            </a:r>
          </a:p>
          <a:p>
            <a:pPr lvl="1" eaLnBrk="1" hangingPunct="1"/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Request support or licence keys using your university e-mail address  @ucl.ac.uk</a:t>
            </a:r>
          </a:p>
          <a:p>
            <a:pPr lvl="1" eaLnBrk="1" hangingPunct="1"/>
            <a:r>
              <a:rPr lang="en-GB" sz="2400" dirty="0" smtClean="0">
                <a:ea typeface="ＭＳ Ｐゴシック" pitchFamily="34" charset="-128"/>
                <a:cs typeface="ＭＳ Ｐゴシック" pitchFamily="34" charset="-128"/>
              </a:rPr>
              <a:t>Our software:</a:t>
            </a:r>
          </a:p>
          <a:p>
            <a:pPr lvl="1" eaLnBrk="1" hangingPunct="1"/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Includes online documentation - also </a:t>
            </a: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  <a:hlinkClick r:id="rId4"/>
              </a:rPr>
              <a:t>www.nag.co.uk</a:t>
            </a: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 </a:t>
            </a:r>
          </a:p>
          <a:p>
            <a:pPr lvl="1" eaLnBrk="1" hangingPunct="1"/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Supplied with extensive example programs </a:t>
            </a:r>
          </a:p>
          <a:p>
            <a:pPr lvl="2" eaLnBrk="1" hangingPunct="1"/>
            <a:r>
              <a:rPr lang="en-GB" sz="1800" dirty="0" smtClean="0">
                <a:ea typeface="ＭＳ Ｐゴシック" pitchFamily="34" charset="-128"/>
                <a:cs typeface="ＭＳ Ｐゴシック" pitchFamily="34" charset="-128"/>
              </a:rPr>
              <a:t>data and results</a:t>
            </a:r>
            <a:endParaRPr lang="en-GB" sz="2000" dirty="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1404" y="4441229"/>
            <a:ext cx="1027444" cy="105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 and UCL collaboration</a:t>
            </a:r>
          </a:p>
        </p:txBody>
      </p:sp>
      <p:sp>
        <p:nvSpPr>
          <p:cNvPr id="25603" name="Rectangle 3"/>
          <p:cNvSpPr>
            <a:spLocks noGrp="1"/>
          </p:cNvSpPr>
          <p:nvPr>
            <p:ph type="body" idx="4294967295"/>
          </p:nvPr>
        </p:nvSpPr>
        <p:spPr>
          <a:xfrm>
            <a:off x="393700" y="1261958"/>
            <a:ext cx="8293100" cy="5119370"/>
          </a:xfrm>
        </p:spPr>
        <p:txBody>
          <a:bodyPr/>
          <a:lstStyle/>
          <a:p>
            <a:pPr eaLnBrk="1" hangingPunct="1"/>
            <a:r>
              <a:rPr lang="en-GB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Performance improvements to Quantum Monte-Carlo code (CASINO) – working with Dario </a:t>
            </a:r>
            <a:r>
              <a:rPr lang="en-GB" sz="2400" dirty="0" err="1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Alfe</a:t>
            </a:r>
            <a:r>
              <a:rPr lang="en-GB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, Earth Sciences under </a:t>
            </a:r>
            <a:r>
              <a:rPr lang="en-GB" sz="2400" dirty="0" err="1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HECToR</a:t>
            </a:r>
            <a:endParaRPr lang="en-GB" sz="2400" dirty="0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/>
            <a:r>
              <a:rPr lang="en-GB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GPU </a:t>
            </a:r>
            <a:r>
              <a:rPr lang="en-GB" sz="2400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accelerated pivoted QR </a:t>
            </a:r>
            <a:r>
              <a:rPr lang="en-GB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decomposition </a:t>
            </a:r>
            <a:r>
              <a:rPr lang="en-GB" sz="2400" dirty="0" err="1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algo</a:t>
            </a:r>
            <a:r>
              <a:rPr lang="en-GB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with BEM</a:t>
            </a:r>
            <a:r>
              <a:rPr lang="en-GB" sz="2400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++ </a:t>
            </a:r>
            <a:r>
              <a:rPr lang="en-GB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group - Tim Betcke et al, </a:t>
            </a:r>
            <a:r>
              <a:rPr lang="en-GB" sz="2400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Maths </a:t>
            </a:r>
          </a:p>
          <a:p>
            <a:pPr eaLnBrk="1" hangingPunct="1"/>
            <a:r>
              <a:rPr lang="en-GB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Thomas </a:t>
            </a:r>
            <a:r>
              <a:rPr lang="en-GB" sz="2400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Luu, 'Fast and accurate parallel computation of quantile functions for random number generation' (supervised by William </a:t>
            </a:r>
            <a:r>
              <a:rPr lang="en-GB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Shaw, Maths)</a:t>
            </a:r>
          </a:p>
          <a:p>
            <a:pPr eaLnBrk="1" hangingPunct="1"/>
            <a:r>
              <a:rPr lang="en-GB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Long time partner for Financial Computing &amp; Analytics CDT</a:t>
            </a:r>
          </a:p>
          <a:p>
            <a:pPr lvl="1" eaLnBrk="1" hangingPunct="1"/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and </a:t>
            </a:r>
            <a:r>
              <a:rPr lang="en-GB" sz="2000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most </a:t>
            </a:r>
            <a:r>
              <a:rPr lang="en-GB" sz="20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recently </a:t>
            </a:r>
            <a:r>
              <a:rPr lang="en-GB" sz="2000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with </a:t>
            </a:r>
            <a:r>
              <a:rPr lang="en-GB" sz="2000" dirty="0" err="1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Eikon</a:t>
            </a:r>
            <a:r>
              <a:rPr lang="en-GB" sz="2000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GB" sz="2000" dirty="0" err="1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Appathon</a:t>
            </a:r>
            <a:endParaRPr lang="en-GB" sz="2000" dirty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  <a:p>
            <a:pPr eaLnBrk="1" hangingPunct="1"/>
            <a:r>
              <a:rPr lang="en-GB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HPC and product training available</a:t>
            </a:r>
          </a:p>
          <a:p>
            <a:pPr eaLnBrk="1" hangingPunct="1"/>
            <a:r>
              <a:rPr lang="en-GB" sz="2400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New </a:t>
            </a:r>
            <a:r>
              <a:rPr lang="en-GB" sz="2400" dirty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student projects and placements possible</a:t>
            </a:r>
          </a:p>
          <a:p>
            <a:pPr eaLnBrk="1" hangingPunct="1"/>
            <a:endParaRPr lang="en-GB" sz="2000" dirty="0" smtClean="0">
              <a:solidFill>
                <a:srgbClr val="FF000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5576" y="5512971"/>
            <a:ext cx="1879600" cy="50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7148" y="6016203"/>
            <a:ext cx="21717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984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Agenda</a:t>
            </a:r>
          </a:p>
        </p:txBody>
      </p:sp>
      <p:sp>
        <p:nvSpPr>
          <p:cNvPr id="24579" name="Content Placeholder 5"/>
          <p:cNvSpPr>
            <a:spLocks noGrp="1"/>
          </p:cNvSpPr>
          <p:nvPr>
            <p:ph idx="4294967295"/>
          </p:nvPr>
        </p:nvSpPr>
        <p:spPr/>
        <p:txBody>
          <a:bodyPr anchor="ctr"/>
          <a:lstStyle/>
          <a:p>
            <a:pPr eaLnBrk="1" hangingPunct="1">
              <a:defRPr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NAG Introduction </a:t>
            </a:r>
          </a:p>
          <a:p>
            <a:pPr eaLnBrk="1" hangingPunct="1">
              <a:defRPr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NAG and your University  </a:t>
            </a:r>
          </a:p>
          <a:p>
            <a:pPr eaLnBrk="1" hangingPunct="1"/>
            <a:r>
              <a:rPr lang="en-GB" b="1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Why do </a:t>
            </a:r>
            <a:r>
              <a:rPr lang="en-GB" b="1" dirty="0" err="1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Quants</a:t>
            </a:r>
            <a:r>
              <a:rPr lang="en-GB" b="1" dirty="0" smtClean="0"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 love NAG?</a:t>
            </a:r>
          </a:p>
          <a:p>
            <a:pPr lvl="1"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Problems in numerical computation	</a:t>
            </a:r>
          </a:p>
          <a:p>
            <a:pPr lvl="1" eaLnBrk="1" hangingPunct="1"/>
            <a:r>
              <a:rPr lang="en-GB" dirty="0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NAG’s Numerical Libraries and Toolboxes </a:t>
            </a:r>
          </a:p>
          <a:p>
            <a:pPr eaLnBrk="1" hangingPunct="1">
              <a:defRPr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ea typeface="ＭＳ Ｐゴシック" pitchFamily="34" charset="-128"/>
                <a:cs typeface="ＭＳ Ｐゴシック" pitchFamily="34" charset="-128"/>
              </a:rPr>
              <a:t>NAG student prizes and jobs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Why bother?</a:t>
            </a:r>
          </a:p>
        </p:txBody>
      </p:sp>
      <p:sp>
        <p:nvSpPr>
          <p:cNvPr id="202755" name="Rectangle 3"/>
          <p:cNvSpPr>
            <a:spLocks noGrp="1"/>
          </p:cNvSpPr>
          <p:nvPr>
            <p:ph type="body" idx="4294967295"/>
          </p:nvPr>
        </p:nvSpPr>
        <p:spPr>
          <a:xfrm>
            <a:off x="468313" y="908050"/>
            <a:ext cx="8496300" cy="5184775"/>
          </a:xfrm>
        </p:spPr>
        <p:txBody>
          <a:bodyPr/>
          <a:lstStyle/>
          <a:p>
            <a:pPr eaLnBrk="1" hangingPunct="1"/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>Numerical computation is difficult to do accurately</a:t>
            </a:r>
          </a:p>
          <a:p>
            <a:pPr eaLnBrk="1" hangingPunct="1"/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>Problems of </a:t>
            </a:r>
          </a:p>
          <a:p>
            <a:pPr lvl="1"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Overflow / underflow</a:t>
            </a:r>
          </a:p>
          <a:p>
            <a:pPr lvl="2" eaLnBrk="1" hangingPunct="1"/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>How does the computation behave for large / small numbers?</a:t>
            </a:r>
          </a:p>
          <a:p>
            <a:pPr lvl="1"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Condition</a:t>
            </a:r>
          </a:p>
          <a:p>
            <a:pPr lvl="2" eaLnBrk="1" hangingPunct="1"/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>How is it affected by small changes in the input?</a:t>
            </a:r>
          </a:p>
          <a:p>
            <a:pPr lvl="1" eaLnBrk="1" hangingPunct="1"/>
            <a:r>
              <a:rPr lang="en-GB" smtClean="0"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Stability</a:t>
            </a:r>
          </a:p>
          <a:p>
            <a:pPr lvl="2" eaLnBrk="1" hangingPunct="1"/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>How sensitive is the computation to rounding errors?</a:t>
            </a:r>
          </a:p>
          <a:p>
            <a:pPr eaLnBrk="1" hangingPunct="1"/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>Importance of </a:t>
            </a:r>
          </a:p>
          <a:p>
            <a:pPr lvl="2" eaLnBrk="1" hangingPunct="1"/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>error analysis</a:t>
            </a:r>
          </a:p>
          <a:p>
            <a:pPr lvl="2" eaLnBrk="1" hangingPunct="1"/>
            <a:r>
              <a:rPr lang="en-GB" smtClean="0">
                <a:ea typeface="ＭＳ Ｐゴシック" pitchFamily="34" charset="-128"/>
                <a:cs typeface="ＭＳ Ｐゴシック" pitchFamily="34" charset="-128"/>
              </a:rPr>
              <a:t>information about error bounds on solution</a:t>
            </a:r>
          </a:p>
          <a:p>
            <a:pPr lvl="1" eaLnBrk="1" hangingPunct="1"/>
            <a:endParaRPr lang="en-GB" smtClean="0"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G">
  <a:themeElements>
    <a:clrScheme name="NAG Theme">
      <a:dk1>
        <a:srgbClr val="063F87"/>
      </a:dk1>
      <a:lt1>
        <a:srgbClr val="FFFFFF"/>
      </a:lt1>
      <a:dk2>
        <a:srgbClr val="666666"/>
      </a:dk2>
      <a:lt2>
        <a:srgbClr val="D9D9D9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63F87"/>
      </a:hlink>
      <a:folHlink>
        <a:srgbClr val="063F87"/>
      </a:folHlink>
    </a:clrScheme>
    <a:fontScheme name="NAG Font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NAG Theme">
    <a:dk1>
      <a:srgbClr val="063F87"/>
    </a:dk1>
    <a:lt1>
      <a:srgbClr val="FFFFFF"/>
    </a:lt1>
    <a:dk2>
      <a:srgbClr val="666666"/>
    </a:dk2>
    <a:lt2>
      <a:srgbClr val="D9D9D9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63F87"/>
    </a:hlink>
    <a:folHlink>
      <a:srgbClr val="063F87"/>
    </a:folHlink>
  </a:clrScheme>
  <a:fontScheme name="NAG Fonts">
    <a:majorFont>
      <a:latin typeface="Trebuchet MS"/>
      <a:ea typeface=""/>
      <a:cs typeface=""/>
    </a:majorFont>
    <a:minorFont>
      <a:latin typeface="Trebuchet MS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NAG</Template>
  <TotalTime>9959</TotalTime>
  <Words>2547</Words>
  <Application>Microsoft Office PowerPoint</Application>
  <PresentationFormat>On-screen Show (4:3)</PresentationFormat>
  <Paragraphs>389</Paragraphs>
  <Slides>38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ＭＳ Ｐゴシック</vt:lpstr>
      <vt:lpstr>Arial</vt:lpstr>
      <vt:lpstr>Calibri</vt:lpstr>
      <vt:lpstr>Times Roman</vt:lpstr>
      <vt:lpstr>Trebuchet MS</vt:lpstr>
      <vt:lpstr>Verdana</vt:lpstr>
      <vt:lpstr>Wingdings</vt:lpstr>
      <vt:lpstr>NAG</vt:lpstr>
      <vt:lpstr>Equation</vt:lpstr>
      <vt:lpstr>Why do Quants love NAG?  a.k.a. NAG for Financial Engineering / Computational Mathematics</vt:lpstr>
      <vt:lpstr>Agenda</vt:lpstr>
      <vt:lpstr>NAG Background</vt:lpstr>
      <vt:lpstr>HPC Services</vt:lpstr>
      <vt:lpstr>Portfolio</vt:lpstr>
      <vt:lpstr>University Site Licence</vt:lpstr>
      <vt:lpstr>NAG and UCL collaboration</vt:lpstr>
      <vt:lpstr>Agenda</vt:lpstr>
      <vt:lpstr>Why bother?</vt:lpstr>
      <vt:lpstr>Why Quants use NAG Libraries and Toolboxes?</vt:lpstr>
      <vt:lpstr>Why you should use NAG?</vt:lpstr>
      <vt:lpstr>NAG Financial Maths Student Prizes  </vt:lpstr>
      <vt:lpstr>How to enter</vt:lpstr>
      <vt:lpstr>An example: sample variance</vt:lpstr>
      <vt:lpstr>Example calculation</vt:lpstr>
      <vt:lpstr>PowerPoint Presentation</vt:lpstr>
      <vt:lpstr>PowerPoint Presentation</vt:lpstr>
      <vt:lpstr>PowerPoint Presentation</vt:lpstr>
      <vt:lpstr>PowerPoint Presentation</vt:lpstr>
      <vt:lpstr>What’s gone wrong?</vt:lpstr>
      <vt:lpstr> from Finance - k Factor Problem</vt:lpstr>
      <vt:lpstr> from Finance - k Factor Problem</vt:lpstr>
      <vt:lpstr>Numerical computation – DIY Vs NAG</vt:lpstr>
      <vt:lpstr>NAG provides the atomic bricks</vt:lpstr>
      <vt:lpstr>NAG Library and Toolbox Contents</vt:lpstr>
      <vt:lpstr>Use of NAG Software in Finance</vt:lpstr>
      <vt:lpstr>Don’t take our word for it….</vt:lpstr>
      <vt:lpstr>Why an Exotics Options Quant loves NAG?</vt:lpstr>
      <vt:lpstr>Problem 1: Finance PDE Solvers</vt:lpstr>
      <vt:lpstr>Problem 1: Finance PDE Solvers</vt:lpstr>
      <vt:lpstr>Problem 2: Calibration</vt:lpstr>
      <vt:lpstr>Problem 2: Calibration</vt:lpstr>
      <vt:lpstr> Problem 3: Why Adjoints? </vt:lpstr>
      <vt:lpstr>3 Computing derivatives in finance is important…</vt:lpstr>
      <vt:lpstr>Problem 3: Why Adjoints</vt:lpstr>
      <vt:lpstr>NAG fits into your favourite environments</vt:lpstr>
      <vt:lpstr>NAG Code Examples</vt:lpstr>
      <vt:lpstr>NAG Contacts / Keep in touch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on Monte-Carlo?</dc:title>
  <dc:creator>John Holden</dc:creator>
  <cp:lastModifiedBy>John Muddle</cp:lastModifiedBy>
  <cp:revision>244</cp:revision>
  <cp:lastPrinted>2016-03-10T11:44:18Z</cp:lastPrinted>
  <dcterms:created xsi:type="dcterms:W3CDTF">2009-09-01T09:36:02Z</dcterms:created>
  <dcterms:modified xsi:type="dcterms:W3CDTF">2016-03-14T12:52:11Z</dcterms:modified>
</cp:coreProperties>
</file>